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317" r:id="rId3"/>
    <p:sldId id="297" r:id="rId4"/>
    <p:sldId id="296" r:id="rId5"/>
    <p:sldId id="301" r:id="rId6"/>
    <p:sldId id="310" r:id="rId7"/>
    <p:sldId id="257" r:id="rId8"/>
    <p:sldId id="316" r:id="rId9"/>
    <p:sldId id="311" r:id="rId10"/>
    <p:sldId id="313" r:id="rId11"/>
    <p:sldId id="312" r:id="rId12"/>
    <p:sldId id="305" r:id="rId13"/>
    <p:sldId id="306" r:id="rId14"/>
    <p:sldId id="315" r:id="rId15"/>
    <p:sldId id="320" r:id="rId16"/>
    <p:sldId id="321" r:id="rId17"/>
    <p:sldId id="325" r:id="rId18"/>
    <p:sldId id="322" r:id="rId19"/>
    <p:sldId id="323" r:id="rId20"/>
    <p:sldId id="318" r:id="rId21"/>
    <p:sldId id="314" r:id="rId22"/>
    <p:sldId id="319" r:id="rId2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78815-5BAF-4483-860E-C30F96F98B41}" v="272" dt="2021-12-06T16:04:26.686"/>
    <p1510:client id="{66B8275E-B1D6-921D-7497-A15DE410EE16}" v="2" dt="2021-12-06T11:23:40.837"/>
    <p1510:client id="{DE3C04B2-1BAD-4DF0-AE3B-B161B89AEE8C}" v="17" dt="2021-12-05T18:37:20.753"/>
    <p1510:client id="{EE368854-EF96-39A4-E2A7-76D2EA17309A}" v="86" dt="2021-12-06T12:20:31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9E06309-90E2-46D2-A8D7-26F80F0D5DBF}" type="datetime1">
              <a:rPr lang="nb-NO"/>
              <a:pPr lvl="0"/>
              <a:t>06.12.2021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E647DBF-D1A0-4B26-99EA-19312C93DA8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19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Randi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2175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Ole Martin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24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Ole Martin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187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Ole Martin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22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Randi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88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46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876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67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931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76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959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94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telsl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A8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53384" y="2701613"/>
            <a:ext cx="7886700" cy="1051852"/>
          </a:xfrm>
        </p:spPr>
        <p:txBody>
          <a:bodyPr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54673" y="3829223"/>
            <a:ext cx="7886700" cy="1051797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5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78" y="0"/>
            <a:ext cx="2953521" cy="26426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0EA1172-E25E-4ACA-A34D-BE6A160D15B7}" type="datetime1">
              <a:rPr lang="nb-NO"/>
              <a:pPr lvl="0"/>
              <a:t>06.12.2021</a:t>
            </a:fld>
            <a:endParaRPr lang="nb-NO"/>
          </a:p>
        </p:txBody>
      </p:sp>
      <p:sp>
        <p:nvSpPr>
          <p:cNvPr id="7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81423" y="6386398"/>
            <a:ext cx="6984004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8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8338367" y="6386398"/>
            <a:ext cx="444297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BB8BE6F-9258-4D1C-AEFE-CFF7128EE59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6951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82413" y="1897197"/>
            <a:ext cx="3420002" cy="782214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095347" y="1897197"/>
            <a:ext cx="3420002" cy="782214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4294967295"/>
          </p:nvPr>
        </p:nvSpPr>
        <p:spPr>
          <a:xfrm>
            <a:off x="982413" y="2679411"/>
            <a:ext cx="3420002" cy="29278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Content Placeholder 2"/>
          <p:cNvSpPr txBox="1">
            <a:spLocks noGrp="1"/>
          </p:cNvSpPr>
          <p:nvPr>
            <p:ph idx="4294967295"/>
          </p:nvPr>
        </p:nvSpPr>
        <p:spPr>
          <a:xfrm>
            <a:off x="5095347" y="2679411"/>
            <a:ext cx="3420002" cy="29278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8AC42B50-81DA-4228-9EBB-C75E134F9F99}" type="datetime1">
              <a:rPr lang="nb-NO"/>
              <a:pPr lvl="0"/>
              <a:t>06.12.2021</a:t>
            </a:fld>
            <a:endParaRPr lang="nb-NO"/>
          </a:p>
        </p:txBody>
      </p:sp>
      <p:sp>
        <p:nvSpPr>
          <p:cNvPr id="7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63281" y="6386398"/>
            <a:ext cx="3420002" cy="13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8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4680767" y="6386398"/>
            <a:ext cx="444297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BA9ABB6A-3201-4F06-81E9-14B6CAA23090}" type="slidenum">
              <a:t>‹#›</a:t>
            </a:fld>
            <a:endParaRPr lang="nb-NO"/>
          </a:p>
        </p:txBody>
      </p:sp>
      <p:sp>
        <p:nvSpPr>
          <p:cNvPr id="9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719998"/>
            <a:ext cx="7886700" cy="9194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9A57AA1C-CC98-4544-B917-5DD8463BB626}" type="datetime1">
              <a:rPr lang="nb-NO"/>
              <a:pPr lvl="0"/>
              <a:t>06.12.2021</a:t>
            </a:fld>
            <a:endParaRPr lang="nb-NO"/>
          </a:p>
        </p:txBody>
      </p:sp>
      <p:sp>
        <p:nvSpPr>
          <p:cNvPr id="4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63281" y="6386398"/>
            <a:ext cx="3420002" cy="13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5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4680767" y="6386398"/>
            <a:ext cx="444297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68A42FBB-4B34-4B67-8660-A27EE66A05A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6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E6762127-3CD1-4841-B9A3-C675921CCB16}" type="datetime1">
              <a:rPr lang="nb-NO"/>
              <a:pPr lvl="0"/>
              <a:t>06.12.2021</a:t>
            </a:fld>
            <a:endParaRPr lang="nb-NO"/>
          </a:p>
        </p:txBody>
      </p:sp>
      <p:sp>
        <p:nvSpPr>
          <p:cNvPr id="3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63281" y="6386398"/>
            <a:ext cx="3420002" cy="13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4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4680767" y="6386398"/>
            <a:ext cx="444297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F669B2F7-516F-40DA-9512-4F682CD2F42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13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telsl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1D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53384" y="2701613"/>
            <a:ext cx="7886700" cy="1051852"/>
          </a:xfrm>
        </p:spPr>
        <p:txBody>
          <a:bodyPr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54673" y="3829223"/>
            <a:ext cx="7886700" cy="1051797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5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78" y="0"/>
            <a:ext cx="2953521" cy="26426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4BA698FD-EE46-4B04-8F08-557C7B917AD6}" type="datetime1">
              <a:rPr lang="nb-NO"/>
              <a:pPr lvl="0"/>
              <a:t>06.12.2021</a:t>
            </a:fld>
            <a:endParaRPr lang="nb-NO"/>
          </a:p>
        </p:txBody>
      </p:sp>
      <p:sp>
        <p:nvSpPr>
          <p:cNvPr id="7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81423" y="6386398"/>
            <a:ext cx="6984004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8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8338367" y="6386398"/>
            <a:ext cx="444297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56718EB-54F1-4184-9984-9B39ED2CD973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635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telsl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1327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53384" y="2701613"/>
            <a:ext cx="7886700" cy="1051852"/>
          </a:xfrm>
        </p:spPr>
        <p:txBody>
          <a:bodyPr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54673" y="3829223"/>
            <a:ext cx="7886700" cy="1051797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5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78" y="0"/>
            <a:ext cx="2953521" cy="26426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36B18294-C160-442C-B283-EFD7628419F9}" type="datetime1">
              <a:rPr lang="nb-NO"/>
              <a:pPr lvl="0"/>
              <a:t>06.12.2021</a:t>
            </a:fld>
            <a:endParaRPr lang="nb-NO"/>
          </a:p>
        </p:txBody>
      </p:sp>
      <p:sp>
        <p:nvSpPr>
          <p:cNvPr id="7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81423" y="6386398"/>
            <a:ext cx="6984004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8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8338367" y="6386398"/>
            <a:ext cx="444297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D5FC08B-DDFA-463D-8E0B-1D3C109A749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65158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705596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DFA7D861-E275-46B4-A47A-6464D485FEF2}" type="datetime1">
              <a:rPr lang="nb-NO"/>
              <a:pPr lvl="0"/>
              <a:t>06.12.2021</a:t>
            </a:fld>
            <a:endParaRPr lang="nb-NO"/>
          </a:p>
        </p:txBody>
      </p:sp>
      <p:sp>
        <p:nvSpPr>
          <p:cNvPr id="5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63281" y="6386398"/>
            <a:ext cx="3420002" cy="13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6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4680767" y="6386398"/>
            <a:ext cx="444297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784F140F-B24F-42E1-8962-ED535DA00C6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8675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" y="283"/>
            <a:ext cx="9143241" cy="6857433"/>
          </a:xfrm>
          <a:prstGeom prst="rect">
            <a:avLst/>
          </a:prstGeom>
          <a:solidFill>
            <a:srgbClr val="37A848"/>
          </a:solidFill>
          <a:ln cap="flat">
            <a:noFill/>
          </a:ln>
        </p:spPr>
      </p:pic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15092AB8-C77B-4965-9D63-78CB0E5C303E}" type="datetime1">
              <a:rPr lang="nb-NO"/>
              <a:pPr lvl="0"/>
              <a:t>06.12.2021</a:t>
            </a:fld>
            <a:endParaRPr lang="nb-NO"/>
          </a:p>
        </p:txBody>
      </p:sp>
      <p:sp>
        <p:nvSpPr>
          <p:cNvPr id="4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81423" y="6386398"/>
            <a:ext cx="6984004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5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8338367" y="6386398"/>
            <a:ext cx="444297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C835A09-E9AB-4D46-859E-10B4037919ED}" type="slidenum">
              <a:t>‹#›</a:t>
            </a:fld>
            <a:endParaRPr lang="nb-NO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34182" y="2247467"/>
            <a:ext cx="7772400" cy="2387598"/>
          </a:xfrm>
        </p:spPr>
        <p:txBody>
          <a:bodyPr anchor="t"/>
          <a:lstStyle>
            <a:lvl1pPr>
              <a:lnSpc>
                <a:spcPts val="48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902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sl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" y="283"/>
            <a:ext cx="9143241" cy="6857433"/>
          </a:xfrm>
          <a:prstGeom prst="rect">
            <a:avLst/>
          </a:prstGeom>
          <a:solidFill>
            <a:srgbClr val="21327C"/>
          </a:solidFill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34182" y="2247467"/>
            <a:ext cx="7772400" cy="2387598"/>
          </a:xfrm>
        </p:spPr>
        <p:txBody>
          <a:bodyPr anchor="t"/>
          <a:lstStyle>
            <a:lvl1pPr>
              <a:lnSpc>
                <a:spcPts val="48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DE920D0-F033-469F-83FF-721DF63268B6}" type="datetime1">
              <a:rPr lang="nb-NO"/>
              <a:pPr lvl="0"/>
              <a:t>06.12.2021</a:t>
            </a:fld>
            <a:endParaRPr lang="nb-NO"/>
          </a:p>
        </p:txBody>
      </p:sp>
      <p:sp>
        <p:nvSpPr>
          <p:cNvPr id="5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81423" y="6386398"/>
            <a:ext cx="6984004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6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8338367" y="6386398"/>
            <a:ext cx="444297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5BF9317-DF87-44B3-8A96-CE9C2CC8608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2955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" y="283"/>
            <a:ext cx="9143241" cy="6857433"/>
          </a:xfrm>
          <a:prstGeom prst="rect">
            <a:avLst/>
          </a:prstGeom>
          <a:solidFill>
            <a:srgbClr val="E4191D"/>
          </a:solidFill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34182" y="2247467"/>
            <a:ext cx="7772400" cy="2387598"/>
          </a:xfrm>
        </p:spPr>
        <p:txBody>
          <a:bodyPr anchor="t"/>
          <a:lstStyle>
            <a:lvl1pPr>
              <a:lnSpc>
                <a:spcPts val="48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E6BCB12-760B-4865-951E-F2149D0B0BC1}" type="datetime1">
              <a:rPr lang="nb-NO"/>
              <a:pPr lvl="0"/>
              <a:t>06.12.2021</a:t>
            </a:fld>
            <a:endParaRPr lang="nb-NO"/>
          </a:p>
        </p:txBody>
      </p:sp>
      <p:sp>
        <p:nvSpPr>
          <p:cNvPr id="5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81423" y="6386398"/>
            <a:ext cx="6984004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6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8338367" y="6386398"/>
            <a:ext cx="444297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3BE67B37-03A2-41D6-B919-9576CD131533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0027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7"/>
          <p:cNvSpPr txBox="1">
            <a:spLocks noGrp="1"/>
          </p:cNvSpPr>
          <p:nvPr>
            <p:ph type="pic" idx="4294967295"/>
          </p:nvPr>
        </p:nvSpPr>
        <p:spPr>
          <a:xfrm>
            <a:off x="359999" y="1691996"/>
            <a:ext cx="8424001" cy="3960001"/>
          </a:xfrm>
          <a:solidFill>
            <a:srgbClr val="9C9B9B"/>
          </a:solidFill>
        </p:spPr>
        <p:txBody>
          <a:bodyPr lIns="0" tIns="1079997" anchorCtr="1"/>
          <a:lstStyle>
            <a:lvl1pPr marL="18004" indent="0" algn="ctr">
              <a:buNone/>
              <a:defRPr lang="en-US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Sett inn bilde</a:t>
            </a:r>
            <a:endParaRPr lang="nb-NO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AB7033F3-AD72-4A74-9B96-73938B7DB294}" type="datetime1">
              <a:rPr lang="nb-NO"/>
              <a:pPr lvl="0"/>
              <a:t>06.12.2021</a:t>
            </a:fld>
            <a:endParaRPr lang="nb-NO"/>
          </a:p>
        </p:txBody>
      </p:sp>
      <p:sp>
        <p:nvSpPr>
          <p:cNvPr id="4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63281" y="6386398"/>
            <a:ext cx="3420002" cy="13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5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4680767" y="6386398"/>
            <a:ext cx="444297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1E67F072-369E-4C81-B523-0B8D7F3F8A25}" type="slidenum">
              <a:t>‹#›</a:t>
            </a:fld>
            <a:endParaRPr lang="nb-NO"/>
          </a:p>
        </p:txBody>
      </p:sp>
      <p:sp>
        <p:nvSpPr>
          <p:cNvPr id="6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719998"/>
            <a:ext cx="7886700" cy="9194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952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982413" y="1896813"/>
            <a:ext cx="3420002" cy="37104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5095347" y="1896813"/>
            <a:ext cx="3420002" cy="37104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589AAAB6-6987-42ED-A485-060AF120FACB}" type="datetime1">
              <a:rPr lang="nb-NO"/>
              <a:pPr lvl="0"/>
              <a:t>06.12.2021</a:t>
            </a:fld>
            <a:endParaRPr lang="nb-NO"/>
          </a:p>
        </p:txBody>
      </p:sp>
      <p:sp>
        <p:nvSpPr>
          <p:cNvPr id="5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63281" y="6386398"/>
            <a:ext cx="3420002" cy="13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6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4680767" y="6386398"/>
            <a:ext cx="444297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C44AD453-B6D7-416C-85CA-23E2F5C9BB37}" type="slidenum">
              <a:t>‹#›</a:t>
            </a:fld>
            <a:endParaRPr lang="nb-NO"/>
          </a:p>
        </p:txBody>
      </p: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719998"/>
            <a:ext cx="7886700" cy="9194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8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835203"/>
            <a:ext cx="7886700" cy="9194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82413" y="2138397"/>
            <a:ext cx="7532936" cy="3257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b-NO"/>
              <a:t>Klikk for å redigere tekststiler i malen 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59999" y="6387458"/>
            <a:ext cx="705788" cy="1343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Arial" pitchFamily="34"/>
              </a:defRPr>
            </a:lvl1pPr>
          </a:lstStyle>
          <a:p>
            <a:pPr lvl="0"/>
            <a:fld id="{240254D0-6E08-44A7-B9B3-6E875002887F}" type="datetime1">
              <a:rPr lang="nb-NO"/>
              <a:pPr lvl="0"/>
              <a:t>06.12.2021</a:t>
            </a:fld>
            <a:endParaRPr lang="nb-NO"/>
          </a:p>
        </p:txBody>
      </p:sp>
      <p:cxnSp>
        <p:nvCxnSpPr>
          <p:cNvPr id="5" name="Rett linje 12"/>
          <p:cNvCxnSpPr/>
          <p:nvPr/>
        </p:nvCxnSpPr>
        <p:spPr>
          <a:xfrm>
            <a:off x="359999" y="5774399"/>
            <a:ext cx="8424001" cy="0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</p:cxnSp>
      <p:pic>
        <p:nvPicPr>
          <p:cNvPr id="6" name="Bild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4713" y="5955788"/>
            <a:ext cx="1859286" cy="9022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lassholder for bunntekst 17"/>
          <p:cNvSpPr txBox="1">
            <a:spLocks noGrp="1"/>
          </p:cNvSpPr>
          <p:nvPr>
            <p:ph type="ftr" sz="quarter" idx="3"/>
          </p:nvPr>
        </p:nvSpPr>
        <p:spPr>
          <a:xfrm>
            <a:off x="1163281" y="6387458"/>
            <a:ext cx="3420002" cy="1343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8" name="Plassholder for lysbildenummer 18"/>
          <p:cNvSpPr txBox="1">
            <a:spLocks noGrp="1"/>
          </p:cNvSpPr>
          <p:nvPr>
            <p:ph type="sldNum" sz="quarter" idx="4"/>
          </p:nvPr>
        </p:nvSpPr>
        <p:spPr>
          <a:xfrm>
            <a:off x="4680767" y="6387458"/>
            <a:ext cx="444297" cy="1343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56730211-B1A6-42E6-A6AA-F5916BD93D83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ts val="4500"/>
        </a:lnSpc>
        <a:spcBef>
          <a:spcPts val="0"/>
        </a:spcBef>
        <a:spcAft>
          <a:spcPts val="0"/>
        </a:spcAft>
        <a:buNone/>
        <a:tabLst/>
        <a:defRPr lang="nb-NO" sz="4600" b="0" i="0" u="none" strike="noStrike" kern="1200" cap="none" spc="0" baseline="0">
          <a:solidFill>
            <a:srgbClr val="000000"/>
          </a:solidFill>
          <a:uFillTx/>
          <a:latin typeface="Times New Roman"/>
        </a:defRPr>
      </a:lvl1pPr>
    </p:titleStyle>
    <p:bodyStyle>
      <a:lvl1pPr marL="179999" marR="0" lvl="0" indent="-162004" algn="l" defTabSz="914400" rtl="0" fontAlgn="auto" hangingPunct="1">
        <a:lnSpc>
          <a:spcPts val="2600"/>
        </a:lnSpc>
        <a:spcBef>
          <a:spcPts val="1000"/>
        </a:spcBef>
        <a:spcAft>
          <a:spcPts val="800"/>
        </a:spcAft>
        <a:buClr>
          <a:srgbClr val="37A848"/>
        </a:buClr>
        <a:buSzPct val="8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000000"/>
          </a:solidFill>
          <a:uFillTx/>
          <a:latin typeface="Times New Roman"/>
        </a:defRPr>
      </a:lvl1pPr>
      <a:lvl2pPr marL="361946" marR="0" lvl="1" indent="-185742" algn="l" defTabSz="914400" rtl="0" fontAlgn="auto" hangingPunct="1">
        <a:lnSpc>
          <a:spcPts val="2600"/>
        </a:lnSpc>
        <a:spcBef>
          <a:spcPts val="500"/>
        </a:spcBef>
        <a:spcAft>
          <a:spcPts val="800"/>
        </a:spcAft>
        <a:buClr>
          <a:srgbClr val="37A848"/>
        </a:buClr>
        <a:buSzPct val="80000"/>
        <a:buFont typeface="Arial" pitchFamily="34"/>
        <a:buChar char="•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Times New Roman"/>
        </a:defRPr>
      </a:lvl2pPr>
      <a:lvl3pPr marL="538160" marR="0" lvl="2" indent="-176214" algn="l" defTabSz="914400" rtl="0" fontAlgn="auto" hangingPunct="1">
        <a:lnSpc>
          <a:spcPts val="2600"/>
        </a:lnSpc>
        <a:spcBef>
          <a:spcPts val="500"/>
        </a:spcBef>
        <a:spcAft>
          <a:spcPts val="800"/>
        </a:spcAft>
        <a:buClr>
          <a:srgbClr val="37A848"/>
        </a:buClr>
        <a:buSzPct val="80000"/>
        <a:buFont typeface="Arial" pitchFamily="34"/>
        <a:buChar char="•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Times New Roman"/>
        </a:defRPr>
      </a:lvl3pPr>
      <a:lvl4pPr marL="715966" marR="0" lvl="3" indent="-177795" algn="l" defTabSz="914400" rtl="0" fontAlgn="auto" hangingPunct="1">
        <a:lnSpc>
          <a:spcPts val="2600"/>
        </a:lnSpc>
        <a:spcBef>
          <a:spcPts val="500"/>
        </a:spcBef>
        <a:spcAft>
          <a:spcPts val="800"/>
        </a:spcAft>
        <a:buClr>
          <a:srgbClr val="37A848"/>
        </a:buClr>
        <a:buSzPct val="80000"/>
        <a:buFont typeface="Arial" pitchFamily="34"/>
        <a:buChar char="•"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Times New Roman"/>
        </a:defRPr>
      </a:lvl4pPr>
      <a:lvl5pPr marL="900117" marR="0" lvl="4" indent="-184151" algn="l" defTabSz="914400" rtl="0" fontAlgn="auto" hangingPunct="1">
        <a:lnSpc>
          <a:spcPts val="2600"/>
        </a:lnSpc>
        <a:spcBef>
          <a:spcPts val="500"/>
        </a:spcBef>
        <a:spcAft>
          <a:spcPts val="800"/>
        </a:spcAft>
        <a:buClr>
          <a:srgbClr val="37A848"/>
        </a:buClr>
        <a:buSzPct val="80000"/>
        <a:buFont typeface="Arial" pitchFamily="34"/>
        <a:buChar char="•"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Times New Roman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fka.sharepoint.com/sites/BryneFagvalgVg1STogIF/Delte%20dokumenter/General/Filmer%20Realfag/VPF%20Matematikk%20S1.mp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rynevg/" TargetMode="External"/><Relationship Id="rId2" Type="http://schemas.openxmlformats.org/officeDocument/2006/relationships/hyperlink" Target="https://www.bryne.vgs.no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hyperlink" Target="https://www.snapchat.com/add/Brynevgs" TargetMode="External"/><Relationship Id="rId4" Type="http://schemas.openxmlformats.org/officeDocument/2006/relationships/hyperlink" Target="https://www.instagram.com/brynevg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ove.iren.lea@skole.rogfk.no" TargetMode="External"/><Relationship Id="rId2" Type="http://schemas.openxmlformats.org/officeDocument/2006/relationships/hyperlink" Target="mailto:ole.martin.hillesund@skole.rogfk.no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randi.hadland@skole.rogfk.no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/>
          <p:cNvSpPr txBox="1">
            <a:spLocks noGrp="1"/>
          </p:cNvSpPr>
          <p:nvPr>
            <p:ph type="title"/>
          </p:nvPr>
        </p:nvSpPr>
        <p:spPr>
          <a:xfrm>
            <a:off x="653384" y="2701613"/>
            <a:ext cx="7886700" cy="1051852"/>
          </a:xfrm>
        </p:spPr>
        <p:txBody>
          <a:bodyPr>
            <a:normAutofit fontScale="90000"/>
          </a:bodyPr>
          <a:lstStyle/>
          <a:p>
            <a:r>
              <a:rPr lang="nb-NO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Fagval</a:t>
            </a:r>
            <a:r>
              <a: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STUDIESPESIALISERANDE</a:t>
            </a:r>
          </a:p>
        </p:txBody>
      </p:sp>
      <p:sp>
        <p:nvSpPr>
          <p:cNvPr id="3" name="Plassholder for tekst 5"/>
          <p:cNvSpPr txBox="1">
            <a:spLocks noGrp="1"/>
          </p:cNvSpPr>
          <p:nvPr>
            <p:ph type="body" idx="1"/>
          </p:nvPr>
        </p:nvSpPr>
        <p:spPr>
          <a:xfrm>
            <a:off x="654673" y="3829223"/>
            <a:ext cx="7886700" cy="1051797"/>
          </a:xfrm>
        </p:spPr>
        <p:txBody>
          <a:bodyPr/>
          <a:lstStyle/>
          <a:p>
            <a:r>
              <a: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Desember 2021</a:t>
            </a:r>
          </a:p>
        </p:txBody>
      </p:sp>
      <p:sp>
        <p:nvSpPr>
          <p:cNvPr id="4" name="Plassholder for dato 3"/>
          <p:cNvSpPr txBox="1"/>
          <p:nvPr/>
        </p:nvSpPr>
        <p:spPr>
          <a:xfrm>
            <a:off x="359999" y="6386398"/>
            <a:ext cx="648483" cy="1343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800" b="0" i="0" u="none" strike="noStrike" kern="1200" cap="none" spc="0" baseline="0">
              <a:solidFill>
                <a:srgbClr val="FFFFFF"/>
              </a:solidFill>
              <a:uFillTx/>
              <a:latin typeface="Times New Roman"/>
              <a:cs typeface="Arial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661182" y="478301"/>
            <a:ext cx="475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Språk, samfunnsfag og økonomi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876238"/>
              </p:ext>
            </p:extLst>
          </p:nvPr>
        </p:nvGraphicFramePr>
        <p:xfrm>
          <a:off x="545064" y="2032986"/>
          <a:ext cx="8171423" cy="4819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489">
                  <a:extLst>
                    <a:ext uri="{9D8B030D-6E8A-4147-A177-3AD203B41FA5}">
                      <a16:colId xmlns:a16="http://schemas.microsoft.com/office/drawing/2014/main" val="3365418138"/>
                    </a:ext>
                  </a:extLst>
                </a:gridCol>
                <a:gridCol w="4302934">
                  <a:extLst>
                    <a:ext uri="{9D8B030D-6E8A-4147-A177-3AD203B41FA5}">
                      <a16:colId xmlns:a16="http://schemas.microsoft.com/office/drawing/2014/main" val="11054213"/>
                    </a:ext>
                  </a:extLst>
                </a:gridCol>
              </a:tblGrid>
              <a:tr h="481939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altLang="nb-NO" sz="21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Matematikk R1 + R2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altLang="nb-NO" sz="21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Matematikk S1 + S2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altLang="nb-NO" sz="21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Sosiologi og sosialantropologi/ sosialkunnskap/politikk og </a:t>
                      </a:r>
                      <a:r>
                        <a:rPr lang="nb-NO" altLang="nb-NO" sz="2100" b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menneskerettar</a:t>
                      </a:r>
                      <a:r>
                        <a:rPr lang="nb-NO" altLang="nb-NO" sz="21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nb-NO" altLang="nb-NO" sz="2100" b="0" baseline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nb-NO" altLang="nb-NO" sz="2100" b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altLang="nb-NO" sz="21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Rettslære 1+2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altLang="nb-NO" sz="21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Næringslivøkonomi  1+2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altLang="nb-NO" sz="2100" b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Marknadsføring</a:t>
                      </a:r>
                      <a:r>
                        <a:rPr lang="nb-NO" altLang="nb-NO" sz="21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og leiing 1+2</a:t>
                      </a:r>
                      <a:endParaRPr lang="nb-NO" altLang="nb-NO" sz="2100" b="0" baseline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altLang="nb-NO" sz="21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Samfunnsøkonomi </a:t>
                      </a:r>
                      <a:r>
                        <a:rPr lang="nb-NO" altLang="nb-NO" sz="2100" b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1+2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altLang="nb-NO" sz="2100" b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Reiseliv og språk 1+2</a:t>
                      </a:r>
                    </a:p>
                    <a:p>
                      <a:endParaRPr lang="nb-NO" sz="2000" b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nb-NO" altLang="nb-NO" sz="2400" b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altLang="nb-NO" sz="24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                   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altLang="nb-NO" sz="21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Engelsk 1 + 2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altLang="nb-NO" sz="21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Medie- og informasjonskunnskap 1+2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altLang="nb-NO" sz="21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Psykologi 1+2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altLang="nb-NO" sz="2100" b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Framandspråk</a:t>
                      </a:r>
                      <a:r>
                        <a:rPr lang="nb-NO" altLang="nb-NO" sz="21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nivå 3 i vg3 – nettbasert (gjev </a:t>
                      </a:r>
                      <a:r>
                        <a:rPr lang="nb-NO" altLang="nb-NO" sz="2100" b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eitt</a:t>
                      </a:r>
                      <a:r>
                        <a:rPr lang="nb-NO" altLang="nb-NO" sz="2100" b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ekstra poeng)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altLang="nb-NO" sz="2000" b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nb-NO" sz="2000" b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645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79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Kalkulator og notisblokk">
            <a:extLst>
              <a:ext uri="{FF2B5EF4-FFF2-40B4-BE49-F238E27FC236}">
                <a16:creationId xmlns:a16="http://schemas.microsoft.com/office/drawing/2014/main" id="{C8E6DCBB-2215-4D61-AF0C-6C7C28E87A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6" t="9091" r="15138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2E35F3-CD74-4E82-93F5-1C5072C4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19" y="1161288"/>
            <a:ext cx="2845369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Samfunnsfag, </a:t>
            </a:r>
            <a:r>
              <a:rPr lang="en-US" sz="28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språk</a:t>
            </a:r>
            <a:r>
              <a:rPr lang="en-US" sz="2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og </a:t>
            </a:r>
            <a:r>
              <a:rPr lang="en-US" sz="28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økonomi</a:t>
            </a:r>
            <a:endParaRPr lang="en-US" sz="2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D8E4C5A-866D-4363-BA15-ED541436619C}"/>
              </a:ext>
            </a:extLst>
          </p:cNvPr>
          <p:cNvSpPr txBox="1"/>
          <p:nvPr/>
        </p:nvSpPr>
        <p:spPr>
          <a:xfrm>
            <a:off x="278319" y="2718054"/>
            <a:ext cx="2968107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Matematikk</a:t>
            </a:r>
            <a:r>
              <a:rPr lang="en-US"/>
              <a:t>: </a:t>
            </a:r>
            <a:r>
              <a:rPr lang="en-US" err="1"/>
              <a:t>Elevane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velja</a:t>
            </a:r>
            <a:r>
              <a:rPr lang="en-US"/>
              <a:t> 2P </a:t>
            </a:r>
            <a:r>
              <a:rPr lang="en-US" err="1"/>
              <a:t>eller</a:t>
            </a:r>
            <a:r>
              <a:rPr lang="en-US"/>
              <a:t> S1/R1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 </a:t>
            </a:r>
            <a:r>
              <a:rPr lang="en-US" err="1"/>
              <a:t>tillegg</a:t>
            </a:r>
            <a:r>
              <a:rPr lang="en-US"/>
              <a:t> </a:t>
            </a:r>
            <a:r>
              <a:rPr lang="en-US" err="1"/>
              <a:t>må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velja</a:t>
            </a:r>
            <a:r>
              <a:rPr lang="en-US"/>
              <a:t> 3 fag </a:t>
            </a:r>
            <a:r>
              <a:rPr lang="en-US" err="1"/>
              <a:t>innan</a:t>
            </a:r>
            <a:r>
              <a:rPr lang="en-US"/>
              <a:t> SSØ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Elevar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vel </a:t>
            </a:r>
            <a:r>
              <a:rPr lang="en-US" b="1"/>
              <a:t>R1 </a:t>
            </a:r>
            <a:r>
              <a:rPr lang="en-US" b="1" err="1"/>
              <a:t>eller</a:t>
            </a:r>
            <a:r>
              <a:rPr lang="en-US" b="1"/>
              <a:t> S1,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velja</a:t>
            </a:r>
            <a:r>
              <a:rPr lang="en-US"/>
              <a:t> </a:t>
            </a:r>
            <a:r>
              <a:rPr lang="en-US" err="1"/>
              <a:t>eitt</a:t>
            </a:r>
            <a:r>
              <a:rPr lang="en-US"/>
              <a:t> av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tre</a:t>
            </a:r>
            <a:r>
              <a:rPr lang="en-US"/>
              <a:t> </a:t>
            </a:r>
            <a:r>
              <a:rPr lang="en-US" err="1"/>
              <a:t>andre</a:t>
            </a:r>
            <a:r>
              <a:rPr lang="en-US"/>
              <a:t> </a:t>
            </a:r>
            <a:r>
              <a:rPr lang="en-US" err="1"/>
              <a:t>faga</a:t>
            </a:r>
            <a:r>
              <a:rPr lang="en-US"/>
              <a:t> </a:t>
            </a:r>
            <a:r>
              <a:rPr lang="en-US" err="1"/>
              <a:t>innanfor</a:t>
            </a:r>
            <a:r>
              <a:rPr lang="en-US"/>
              <a:t> </a:t>
            </a:r>
            <a:r>
              <a:rPr lang="en-US" err="1"/>
              <a:t>andre</a:t>
            </a:r>
            <a:r>
              <a:rPr lang="en-US"/>
              <a:t> </a:t>
            </a:r>
            <a:r>
              <a:rPr lang="en-US" err="1"/>
              <a:t>programområde</a:t>
            </a:r>
            <a:r>
              <a:rPr lang="en-US"/>
              <a:t> (</a:t>
            </a:r>
            <a:r>
              <a:rPr lang="en-US" err="1"/>
              <a:t>t.d.</a:t>
            </a:r>
            <a:r>
              <a:rPr lang="en-US"/>
              <a:t> </a:t>
            </a:r>
            <a:r>
              <a:rPr lang="en-US" err="1"/>
              <a:t>idrett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realfag</a:t>
            </a:r>
            <a:r>
              <a:rPr lang="en-US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63953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/>
          </a:bodyPr>
          <a:lstStyle/>
          <a:p>
            <a:r>
              <a:rPr lang="nb-NO" sz="4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Vg2 – svært få fellesfag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7147" y="1986491"/>
            <a:ext cx="7471795" cy="4041648"/>
          </a:xfrm>
        </p:spPr>
        <p:txBody>
          <a:bodyPr anchor="t">
            <a:normAutofit/>
          </a:bodyPr>
          <a:lstStyle/>
          <a:p>
            <a:pPr>
              <a:buClrTx/>
            </a:pPr>
            <a:r>
              <a:rPr lang="nn-NO"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 vg2 har elevane berre faga norsk, historie og kroppsøving saman med klassen </a:t>
            </a:r>
          </a:p>
          <a:p>
            <a:pPr>
              <a:buClrTx/>
            </a:pPr>
            <a:r>
              <a:rPr lang="nn-NO"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Elevane har i tillegg framandspråk. </a:t>
            </a:r>
          </a:p>
          <a:p>
            <a:pPr>
              <a:buClrTx/>
            </a:pPr>
            <a:r>
              <a:rPr lang="nn-NO"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 andre faga på timeplanen vel elevane sjølv, men valet er ikkje heilt fritt</a:t>
            </a:r>
          </a:p>
          <a:p>
            <a:pPr>
              <a:buClrTx/>
            </a:pPr>
            <a:r>
              <a:rPr lang="nn-NO"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 fag som har undervisning samtidig, ligg i same </a:t>
            </a:r>
            <a:r>
              <a:rPr lang="nn-NO" sz="21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blokka</a:t>
            </a:r>
            <a:r>
              <a:rPr lang="nn-NO"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ein kan berre ha eitt fag i kvar blokk</a:t>
            </a:r>
          </a:p>
          <a:p>
            <a:pPr>
              <a:buClrTx/>
            </a:pPr>
            <a:r>
              <a:rPr lang="nn-NO"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Blokkskjemaet</a:t>
            </a:r>
          </a:p>
        </p:txBody>
      </p:sp>
    </p:spTree>
    <p:extLst>
      <p:ext uri="{BB962C8B-B14F-4D97-AF65-F5344CB8AC3E}">
        <p14:creationId xmlns:p14="http://schemas.microsoft.com/office/powerpoint/2010/main" val="37683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BD615E-346A-461F-905A-CFCFEA2E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4656"/>
            <a:ext cx="7886700" cy="919474"/>
          </a:xfrm>
        </p:spPr>
        <p:txBody>
          <a:bodyPr>
            <a:normAutofit fontScale="90000"/>
          </a:bodyPr>
          <a:lstStyle/>
          <a:p>
            <a:r>
              <a: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Eksempel på blokkskjema:</a:t>
            </a:r>
          </a:p>
        </p:txBody>
      </p:sp>
      <p:pic>
        <p:nvPicPr>
          <p:cNvPr id="9" name="Plassholder for innhold 8" descr="Blokkvalg.no - Internet Explorer">
            <a:extLst>
              <a:ext uri="{FF2B5EF4-FFF2-40B4-BE49-F238E27FC236}">
                <a16:creationId xmlns:a16="http://schemas.microsoft.com/office/drawing/2014/main" id="{30973BD7-0142-4AA1-9C38-F44854EA9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t="35505" r="5269"/>
          <a:stretch/>
        </p:blipFill>
        <p:spPr>
          <a:xfrm>
            <a:off x="182880" y="1477108"/>
            <a:ext cx="8961120" cy="5194279"/>
          </a:xfrm>
        </p:spPr>
      </p:pic>
    </p:spTree>
    <p:extLst>
      <p:ext uri="{BB962C8B-B14F-4D97-AF65-F5344CB8AC3E}">
        <p14:creationId xmlns:p14="http://schemas.microsoft.com/office/powerpoint/2010/main" val="270937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09DC9A-683D-46A4-B1D3-7BC480EC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10" y="365125"/>
            <a:ext cx="503782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Informasjon</a:t>
            </a:r>
            <a:r>
              <a:rPr lang="en-US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elevane</a:t>
            </a:r>
            <a:endParaRPr lang="en-US" sz="4400" b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64C62FE-5608-4F7F-92D0-01831F250CAB}"/>
              </a:ext>
            </a:extLst>
          </p:cNvPr>
          <p:cNvSpPr txBox="1"/>
          <p:nvPr/>
        </p:nvSpPr>
        <p:spPr>
          <a:xfrm>
            <a:off x="293298" y="2333297"/>
            <a:ext cx="4273840" cy="3843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600" err="1"/>
              <a:t>Fagvalsorientering</a:t>
            </a:r>
            <a:r>
              <a:rPr lang="nn-NO" sz="2600"/>
              <a:t> i klassane, og fagvalstorg 2/12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600"/>
              <a:t>Filmar som presenterer dei ulike faga – i Teams!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600"/>
              <a:t>Prøveval i desember - gjennomgang av resultata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600"/>
              <a:t>Endeleg val i byrjinga av februar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600"/>
              <a:t>Avgjer kva for fag som blir sett i gang på grunnlag av elevane sitt val.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600"/>
              <a:t>Frist for å søkja skuleplass i Vigo: 1. mars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5" name="Bilde 4" descr="Gammelt kompass">
            <a:extLst>
              <a:ext uri="{FF2B5EF4-FFF2-40B4-BE49-F238E27FC236}">
                <a16:creationId xmlns:a16="http://schemas.microsoft.com/office/drawing/2014/main" id="{92C4C619-4676-4ED8-8C1D-FF7145806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4" r="10097" b="1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231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BB8C7-E723-4222-89A5-89E499DA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 for fagvalgsinformasjon</a:t>
            </a: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956BE3A9-935F-4CC2-B6D7-4FC4F6F09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56" y="1493958"/>
            <a:ext cx="7886699" cy="4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9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Et bilde som inneholder bord&#10;&#10;Automatisk generert beskrivelse">
            <a:extLst>
              <a:ext uri="{FF2B5EF4-FFF2-40B4-BE49-F238E27FC236}">
                <a16:creationId xmlns:a16="http://schemas.microsoft.com/office/drawing/2014/main" id="{DCA04C36-523F-4CA8-B8BF-7D2A65C96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07" y="982851"/>
            <a:ext cx="8609339" cy="41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CE369E-D53A-4F5B-831C-EE4C9410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nb-NO" sz="3000">
                <a:latin typeface="+mn-lt"/>
                <a:cs typeface="Times New Roman"/>
              </a:rPr>
              <a:t>Eksempel på fagpresentasjon</a:t>
            </a:r>
            <a:endParaRPr lang="nb-NO" sz="300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43A79B-73A1-4B54-BF04-169ECD34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 marL="179705" indent="-161925">
              <a:buClrTx/>
            </a:pPr>
            <a:r>
              <a:rPr lang="nb-NO" sz="2100">
                <a:cs typeface="Times New Roman"/>
                <a:hlinkClick r:id="rId2"/>
              </a:rPr>
              <a:t>https://rfka.sharepoint.com/sites/BryneFagvalgVg1STogIF/Delte%20dokumenter/General/Filmer%20Realfag/VPF%20Matematikk%20S1.mp4</a:t>
            </a:r>
            <a:r>
              <a:rPr lang="nb-NO" sz="2100">
                <a:cs typeface="Times New Roman"/>
              </a:rPr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Markør">
            <a:extLst>
              <a:ext uri="{FF2B5EF4-FFF2-40B4-BE49-F238E27FC236}">
                <a16:creationId xmlns:a16="http://schemas.microsoft.com/office/drawing/2014/main" id="{27AEF1B2-61E8-48A1-885B-6DCF5B64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81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Et bilde som inneholder bord&#10;&#10;Automatisk generert beskrivelse">
            <a:extLst>
              <a:ext uri="{FF2B5EF4-FFF2-40B4-BE49-F238E27FC236}">
                <a16:creationId xmlns:a16="http://schemas.microsoft.com/office/drawing/2014/main" id="{9C3E4376-F8A9-47C1-8D98-2C27B9C3B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53" y="614907"/>
            <a:ext cx="8599893" cy="42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FDC93BC9-BAC1-487E-A305-8CED78ED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29" y="639927"/>
            <a:ext cx="8741587" cy="43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0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419D1F-C4AE-4118-B806-B3E4A52B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817"/>
            <a:ext cx="7886700" cy="632102"/>
          </a:xfrm>
        </p:spPr>
        <p:txBody>
          <a:bodyPr>
            <a:normAutofit fontScale="90000"/>
          </a:bodyPr>
          <a:lstStyle/>
          <a:p>
            <a:r>
              <a:rPr lang="nb-NO" b="1">
                <a:latin typeface="+mj-lt"/>
              </a:rPr>
              <a:t>Kven er </a:t>
            </a:r>
            <a:r>
              <a:rPr lang="nb-NO" b="1" err="1">
                <a:latin typeface="+mj-lt"/>
              </a:rPr>
              <a:t>me</a:t>
            </a:r>
            <a:r>
              <a:rPr lang="nb-NO" b="1">
                <a:latin typeface="+mj-lt"/>
              </a:rPr>
              <a:t>?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1DDC8D8-6E3B-492C-89EB-ABEF7C0C34DC}"/>
              </a:ext>
            </a:extLst>
          </p:cNvPr>
          <p:cNvSpPr txBox="1"/>
          <p:nvPr/>
        </p:nvSpPr>
        <p:spPr>
          <a:xfrm>
            <a:off x="564596" y="1429901"/>
            <a:ext cx="2258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Randi Hadland</a:t>
            </a:r>
          </a:p>
          <a:p>
            <a:r>
              <a:rPr lang="nb-NO" err="1"/>
              <a:t>Avdelingsleiar</a:t>
            </a:r>
            <a:r>
              <a:rPr lang="nb-NO"/>
              <a:t> samfunnsfag, elevansvar for </a:t>
            </a:r>
            <a:r>
              <a:rPr lang="nb-NO" err="1"/>
              <a:t>studiespesialiserande</a:t>
            </a:r>
            <a:r>
              <a:rPr lang="nb-NO"/>
              <a:t> vg1</a:t>
            </a:r>
          </a:p>
          <a:p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3F67C84-1610-4D09-B2A2-46DF747C208D}"/>
              </a:ext>
            </a:extLst>
          </p:cNvPr>
          <p:cNvSpPr txBox="1"/>
          <p:nvPr/>
        </p:nvSpPr>
        <p:spPr>
          <a:xfrm>
            <a:off x="564596" y="3673773"/>
            <a:ext cx="2258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/>
              <a:t>Ole Martin Hillesund </a:t>
            </a:r>
            <a:r>
              <a:rPr lang="nb-NO" sz="1800" err="1"/>
              <a:t>avdelingsleiar</a:t>
            </a:r>
            <a:r>
              <a:rPr lang="nb-NO" sz="1800"/>
              <a:t> norsk og medier og kommunikasjon, </a:t>
            </a:r>
            <a:r>
              <a:rPr lang="nb-NO" sz="1800" err="1"/>
              <a:t>ansvarleg</a:t>
            </a:r>
            <a:r>
              <a:rPr lang="nb-NO" sz="1800"/>
              <a:t> for </a:t>
            </a:r>
            <a:r>
              <a:rPr lang="nb-NO" sz="1800" err="1"/>
              <a:t>fagval</a:t>
            </a:r>
            <a:r>
              <a:rPr lang="nb-NO" sz="1800"/>
              <a:t>  </a:t>
            </a:r>
          </a:p>
          <a:p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9819879-833B-4F3F-B888-7B6DF592CD3A}"/>
              </a:ext>
            </a:extLst>
          </p:cNvPr>
          <p:cNvSpPr txBox="1"/>
          <p:nvPr/>
        </p:nvSpPr>
        <p:spPr>
          <a:xfrm>
            <a:off x="5805518" y="3745844"/>
            <a:ext cx="21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Tove Iren Lea</a:t>
            </a:r>
          </a:p>
          <a:p>
            <a:r>
              <a:rPr lang="nb-NO"/>
              <a:t>Yrkes- og </a:t>
            </a:r>
            <a:r>
              <a:rPr lang="nb-NO" err="1"/>
              <a:t>utdanningsrådgjevar</a:t>
            </a:r>
            <a:endParaRPr lang="nb-NO"/>
          </a:p>
          <a:p>
            <a:endParaRPr lang="nb-NO"/>
          </a:p>
        </p:txBody>
      </p:sp>
      <p:pic>
        <p:nvPicPr>
          <p:cNvPr id="6" name="Bilde 5" descr="Et bilde som inneholder person, klær&#10;&#10;Automatisk generert beskrivelse">
            <a:extLst>
              <a:ext uri="{FF2B5EF4-FFF2-40B4-BE49-F238E27FC236}">
                <a16:creationId xmlns:a16="http://schemas.microsoft.com/office/drawing/2014/main" id="{EF742DB3-CC1D-48A0-A0CF-976F0EFB1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0" t="5276" r="9308" b="5150"/>
          <a:stretch/>
        </p:blipFill>
        <p:spPr>
          <a:xfrm>
            <a:off x="2822980" y="1325316"/>
            <a:ext cx="1577945" cy="1916961"/>
          </a:xfrm>
          <a:prstGeom prst="rect">
            <a:avLst/>
          </a:prstGeom>
        </p:spPr>
      </p:pic>
      <p:pic>
        <p:nvPicPr>
          <p:cNvPr id="7" name="Bilde 6" descr="Et bilde som inneholder person&#10;&#10;Automatisk generert beskrivelse">
            <a:extLst>
              <a:ext uri="{FF2B5EF4-FFF2-40B4-BE49-F238E27FC236}">
                <a16:creationId xmlns:a16="http://schemas.microsoft.com/office/drawing/2014/main" id="{0E887FE2-F12C-4264-9CBB-B29CCAAFDC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4653" r="14056" b="12073"/>
          <a:stretch/>
        </p:blipFill>
        <p:spPr>
          <a:xfrm>
            <a:off x="2822980" y="3697729"/>
            <a:ext cx="1577945" cy="2011743"/>
          </a:xfrm>
          <a:prstGeom prst="rect">
            <a:avLst/>
          </a:prstGeom>
        </p:spPr>
      </p:pic>
      <p:pic>
        <p:nvPicPr>
          <p:cNvPr id="8" name="Bilde 7" descr="Et bilde som inneholder person, utendørs&#10;&#10;Automatisk generert beskrivelse">
            <a:extLst>
              <a:ext uri="{FF2B5EF4-FFF2-40B4-BE49-F238E27FC236}">
                <a16:creationId xmlns:a16="http://schemas.microsoft.com/office/drawing/2014/main" id="{CABE4000-E10E-40AB-9132-035678CE20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t="9306" r="14165" b="4491"/>
          <a:stretch/>
        </p:blipFill>
        <p:spPr>
          <a:xfrm>
            <a:off x="5870336" y="1756812"/>
            <a:ext cx="1577945" cy="19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37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49101B5-77C4-428B-BD7D-1B5BE398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Elevkvardagen</a:t>
            </a:r>
            <a:r>
              <a:rPr lang="en-US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Bryne vgs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0C2F161-C117-4767-A11E-7C9B1F4A7723}"/>
              </a:ext>
            </a:extLst>
          </p:cNvPr>
          <p:cNvSpPr txBox="1"/>
          <p:nvPr/>
        </p:nvSpPr>
        <p:spPr>
          <a:xfrm>
            <a:off x="628650" y="2333297"/>
            <a:ext cx="3464715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hlinkClick r:id="rId2"/>
              </a:rPr>
              <a:t>Bryne.vgs.no </a:t>
            </a:r>
            <a:endParaRPr lang="en-US" sz="4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hlinkClick r:id="rId3"/>
              </a:rPr>
              <a:t>Facebook</a:t>
            </a:r>
            <a:endParaRPr lang="en-US" sz="4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hlinkClick r:id="rId4"/>
              </a:rPr>
              <a:t>Instagram</a:t>
            </a:r>
            <a:endParaRPr lang="en-US" sz="4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hlinkClick r:id="rId5"/>
              </a:rPr>
              <a:t>Snapchat</a:t>
            </a:r>
            <a:r>
              <a:rPr lang="en-US" sz="400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30CE87B-324F-4620-9356-15C774EF33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673" r="36647" b="5283"/>
          <a:stretch/>
        </p:blipFill>
        <p:spPr bwMode="auto">
          <a:xfrm>
            <a:off x="4671911" y="10"/>
            <a:ext cx="4472089" cy="649568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1240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07A166-A9BF-44A6-84D3-7543262D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050596"/>
            <a:ext cx="6056111" cy="10801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 </a:t>
            </a:r>
            <a:r>
              <a:rPr lang="en-US" sz="5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gjerne</a:t>
            </a:r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8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kontakt</a:t>
            </a:r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B706414-0DBB-4694-B845-6F7741769116}"/>
              </a:ext>
            </a:extLst>
          </p:cNvPr>
          <p:cNvSpPr txBox="1"/>
          <p:nvPr/>
        </p:nvSpPr>
        <p:spPr>
          <a:xfrm>
            <a:off x="871268" y="2558047"/>
            <a:ext cx="6832121" cy="321181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/>
              <a:t>Fagvalsansvarleg</a:t>
            </a:r>
            <a:r>
              <a:rPr lang="en-US" sz="2400"/>
              <a:t> Ole Martin Hillesund: </a:t>
            </a:r>
            <a:r>
              <a:rPr lang="en-US" sz="2400">
                <a:hlinkClick r:id="rId2"/>
              </a:rPr>
              <a:t>ole.martin.hillesund@skole.rogfk.no</a:t>
            </a:r>
            <a:r>
              <a:rPr lang="en-US" sz="2400"/>
              <a:t>  92 48 40 71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YOU-</a:t>
            </a:r>
            <a:r>
              <a:rPr lang="en-US" sz="2400" err="1"/>
              <a:t>rådgjevar</a:t>
            </a:r>
            <a:r>
              <a:rPr lang="en-US" sz="2400"/>
              <a:t> Tove Iren Lea: </a:t>
            </a:r>
            <a:r>
              <a:rPr lang="en-US" sz="2400">
                <a:hlinkClick r:id="rId3"/>
              </a:rPr>
              <a:t>tove.iren.lea@skole.rogfk.no</a:t>
            </a:r>
            <a:r>
              <a:rPr lang="en-US" sz="2400"/>
              <a:t>  45 04 44 71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/>
              <a:t>Elevansvarleg</a:t>
            </a:r>
            <a:r>
              <a:rPr lang="en-US" sz="2400"/>
              <a:t> </a:t>
            </a:r>
            <a:r>
              <a:rPr lang="en-US" sz="2400" err="1"/>
              <a:t>avdelingsleiar</a:t>
            </a:r>
            <a:r>
              <a:rPr lang="en-US" sz="2400"/>
              <a:t> Randi Hadland: </a:t>
            </a:r>
            <a:r>
              <a:rPr lang="en-US" sz="2400">
                <a:hlinkClick r:id="rId4"/>
              </a:rPr>
              <a:t>randi.hadland@skole.rogfk.no</a:t>
            </a:r>
            <a:r>
              <a:rPr lang="en-US" sz="2400"/>
              <a:t> 92 08 70 34</a:t>
            </a:r>
          </a:p>
        </p:txBody>
      </p:sp>
    </p:spTree>
    <p:extLst>
      <p:ext uri="{BB962C8B-B14F-4D97-AF65-F5344CB8AC3E}">
        <p14:creationId xmlns:p14="http://schemas.microsoft.com/office/powerpoint/2010/main" val="654808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Forstørrelses glass og spørsmåls tegn">
            <a:extLst>
              <a:ext uri="{FF2B5EF4-FFF2-40B4-BE49-F238E27FC236}">
                <a16:creationId xmlns:a16="http://schemas.microsoft.com/office/drawing/2014/main" id="{A09EDD1D-CF86-41CF-A74D-D1AC915DC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t="9091" r="31332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0186DBC-E88B-4BA3-B419-CBEC7337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Takk for oss!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9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95E475D-D1CF-4B33-8906-82EB50B1FBDE}"/>
              </a:ext>
            </a:extLst>
          </p:cNvPr>
          <p:cNvSpPr txBox="1"/>
          <p:nvPr/>
        </p:nvSpPr>
        <p:spPr>
          <a:xfrm>
            <a:off x="4068774" y="434138"/>
            <a:ext cx="4745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Vurderingar</a:t>
            </a:r>
            <a:r>
              <a:rPr lang="nb-NO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36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</a:t>
            </a:r>
            <a:r>
              <a:rPr lang="nb-NO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neste vekene</a:t>
            </a:r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EFFA756-7BFF-49EA-99A6-DF0F02D96400}"/>
              </a:ext>
            </a:extLst>
          </p:cNvPr>
          <p:cNvSpPr txBox="1"/>
          <p:nvPr/>
        </p:nvSpPr>
        <p:spPr>
          <a:xfrm>
            <a:off x="4130143" y="2103787"/>
            <a:ext cx="40203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400" b="1"/>
              <a:t>Vurderingsplanen er på It’s Learning: </a:t>
            </a:r>
            <a:endParaRPr lang="nn-NO" sz="2400" b="1">
              <a:cs typeface="Calibri"/>
            </a:endParaRPr>
          </a:p>
          <a:p>
            <a:r>
              <a:rPr lang="nn-NO" sz="2400"/>
              <a:t>-&gt; Bryne vgs info elever </a:t>
            </a:r>
            <a:endParaRPr lang="nn-NO" sz="2400">
              <a:cs typeface="Calibri"/>
            </a:endParaRPr>
          </a:p>
          <a:p>
            <a:r>
              <a:rPr lang="nn-NO" sz="2400"/>
              <a:t>-&gt; </a:t>
            </a:r>
            <a:r>
              <a:rPr lang="nn-NO" sz="2400" err="1"/>
              <a:t>Ressurser</a:t>
            </a:r>
            <a:r>
              <a:rPr lang="nn-NO" sz="2400"/>
              <a:t> </a:t>
            </a:r>
            <a:endParaRPr lang="nn-NO" sz="2400">
              <a:cs typeface="Calibri"/>
            </a:endParaRPr>
          </a:p>
          <a:p>
            <a:r>
              <a:rPr lang="nn-NO" sz="2400"/>
              <a:t>-&gt; Vurderingsplan </a:t>
            </a:r>
            <a:endParaRPr lang="nn-NO" sz="2400">
              <a:cs typeface="Calibri"/>
            </a:endParaRPr>
          </a:p>
          <a:p>
            <a:r>
              <a:rPr lang="nn-NO" sz="2400"/>
              <a:t>(små endringar undervegs)</a:t>
            </a:r>
            <a:endParaRPr lang="nn-NO" sz="2400">
              <a:cs typeface="Calibri"/>
            </a:endParaRPr>
          </a:p>
        </p:txBody>
      </p:sp>
      <p:pic>
        <p:nvPicPr>
          <p:cNvPr id="6" name="Bilde 5" descr="Et bilde som inneholder bord&#10;&#10;Automatisk generert beskrivelse">
            <a:extLst>
              <a:ext uri="{FF2B5EF4-FFF2-40B4-BE49-F238E27FC236}">
                <a16:creationId xmlns:a16="http://schemas.microsoft.com/office/drawing/2014/main" id="{B9340FD6-30D7-4BA4-BFCD-88FE94759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1" t="14746" r="87452"/>
          <a:stretch/>
        </p:blipFill>
        <p:spPr bwMode="auto">
          <a:xfrm>
            <a:off x="243194" y="79779"/>
            <a:ext cx="3571526" cy="11010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001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Bøker som ser ut som et hjerte">
            <a:extLst>
              <a:ext uri="{FF2B5EF4-FFF2-40B4-BE49-F238E27FC236}">
                <a16:creationId xmlns:a16="http://schemas.microsoft.com/office/drawing/2014/main" id="{1BE50559-0E97-49FD-B398-47C773C3B2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" b="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194091-0266-4526-B581-137BD5D3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659" y="365125"/>
            <a:ext cx="2866643" cy="1285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5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Fagoverversikt</a:t>
            </a:r>
            <a:r>
              <a:rPr lang="en-US" sz="35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vg1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4CD7C7C-1DBD-42E0-9947-01B4A982A94F}"/>
              </a:ext>
            </a:extLst>
          </p:cNvPr>
          <p:cNvSpPr txBox="1"/>
          <p:nvPr/>
        </p:nvSpPr>
        <p:spPr>
          <a:xfrm>
            <a:off x="6111659" y="1740729"/>
            <a:ext cx="2810707" cy="49055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err="1"/>
              <a:t>Matematikk</a:t>
            </a:r>
            <a:r>
              <a:rPr lang="en-US" sz="2100"/>
              <a:t> 5t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err="1"/>
              <a:t>Samfunnskunnskap</a:t>
            </a:r>
            <a:r>
              <a:rPr lang="en-US" sz="2100"/>
              <a:t> 3t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/>
              <a:t>Engelsk 5t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/>
              <a:t>Naturfag 5t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err="1"/>
              <a:t>Geografi</a:t>
            </a:r>
            <a:r>
              <a:rPr lang="en-US" sz="2100"/>
              <a:t> 2t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/>
              <a:t>Norsk 4t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err="1"/>
              <a:t>Kroppsøving</a:t>
            </a:r>
            <a:r>
              <a:rPr lang="en-US" sz="2100"/>
              <a:t> 2t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err="1"/>
              <a:t>Framandspråk</a:t>
            </a:r>
            <a:r>
              <a:rPr lang="en-US" sz="2100"/>
              <a:t> 4t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/>
              <a:t>Alle </a:t>
            </a:r>
            <a:r>
              <a:rPr lang="en-US" sz="2100" err="1"/>
              <a:t>desse</a:t>
            </a:r>
            <a:r>
              <a:rPr lang="en-US" sz="2100"/>
              <a:t> </a:t>
            </a:r>
            <a:r>
              <a:rPr lang="en-US" sz="2100" err="1"/>
              <a:t>faga</a:t>
            </a:r>
            <a:r>
              <a:rPr lang="en-US" sz="2100"/>
              <a:t>, med </a:t>
            </a:r>
            <a:r>
              <a:rPr lang="en-US" sz="2100" err="1"/>
              <a:t>unnatak</a:t>
            </a:r>
            <a:r>
              <a:rPr lang="en-US" sz="2100"/>
              <a:t> av </a:t>
            </a:r>
            <a:r>
              <a:rPr lang="en-US" sz="2100" err="1"/>
              <a:t>norsk</a:t>
            </a:r>
            <a:r>
              <a:rPr lang="en-US" sz="2100"/>
              <a:t>, </a:t>
            </a:r>
            <a:r>
              <a:rPr lang="en-US" sz="2100" err="1"/>
              <a:t>kroppsøving</a:t>
            </a:r>
            <a:r>
              <a:rPr lang="en-US" sz="2100"/>
              <a:t> og </a:t>
            </a:r>
            <a:r>
              <a:rPr lang="en-US" sz="2100" err="1"/>
              <a:t>framandspråk</a:t>
            </a:r>
            <a:r>
              <a:rPr lang="en-US" sz="2100"/>
              <a:t>, er </a:t>
            </a:r>
            <a:r>
              <a:rPr lang="en-US" sz="2100" err="1"/>
              <a:t>avgangsfag</a:t>
            </a:r>
            <a:endParaRPr lang="en-US" sz="21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err="1"/>
              <a:t>Elevane</a:t>
            </a:r>
            <a:r>
              <a:rPr lang="en-US" sz="2100"/>
              <a:t> </a:t>
            </a:r>
            <a:r>
              <a:rPr lang="en-US" sz="2100" err="1"/>
              <a:t>kan</a:t>
            </a:r>
            <a:r>
              <a:rPr lang="en-US" sz="2100"/>
              <a:t> </a:t>
            </a:r>
            <a:r>
              <a:rPr lang="en-US" sz="2100" err="1"/>
              <a:t>koma</a:t>
            </a:r>
            <a:r>
              <a:rPr lang="en-US" sz="2100"/>
              <a:t> </a:t>
            </a:r>
            <a:r>
              <a:rPr lang="en-US" sz="2100" err="1"/>
              <a:t>opp</a:t>
            </a:r>
            <a:r>
              <a:rPr lang="en-US" sz="2100"/>
              <a:t> </a:t>
            </a:r>
            <a:r>
              <a:rPr lang="en-US" sz="2100" err="1"/>
              <a:t>til</a:t>
            </a:r>
            <a:r>
              <a:rPr lang="en-US" sz="2100"/>
              <a:t> </a:t>
            </a:r>
            <a:r>
              <a:rPr lang="en-US" sz="2100" err="1"/>
              <a:t>eksamen</a:t>
            </a:r>
            <a:r>
              <a:rPr lang="en-US" sz="2100"/>
              <a:t> </a:t>
            </a:r>
            <a:r>
              <a:rPr lang="en-US" sz="2100" err="1"/>
              <a:t>allereie</a:t>
            </a:r>
            <a:r>
              <a:rPr lang="en-US" sz="2100"/>
              <a:t> </a:t>
            </a:r>
            <a:r>
              <a:rPr lang="en-US" sz="2100" err="1"/>
              <a:t>på</a:t>
            </a:r>
            <a:r>
              <a:rPr lang="en-US" sz="2100"/>
              <a:t> vg1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3330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6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9E3BA3A-DEBF-47B5-AD01-6DC55812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Vg2: Vigo.no</a:t>
            </a:r>
          </a:p>
        </p:txBody>
      </p:sp>
      <p:sp>
        <p:nvSpPr>
          <p:cNvPr id="88" name="Rectangle 6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6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58DBC59-FCF3-456B-93E2-76ADB7430949}"/>
              </a:ext>
            </a:extLst>
          </p:cNvPr>
          <p:cNvSpPr txBox="1"/>
          <p:nvPr/>
        </p:nvSpPr>
        <p:spPr>
          <a:xfrm>
            <a:off x="130711" y="2203079"/>
            <a:ext cx="8362776" cy="403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err="1"/>
              <a:t>Søknad</a:t>
            </a:r>
            <a:r>
              <a:rPr lang="en-US" sz="2000" b="1"/>
              <a:t> </a:t>
            </a:r>
            <a:r>
              <a:rPr lang="en-US" sz="2000" b="1" err="1"/>
              <a:t>til</a:t>
            </a:r>
            <a:r>
              <a:rPr lang="en-US" sz="2000" b="1"/>
              <a:t> vg2: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Her vel </a:t>
            </a:r>
            <a:r>
              <a:rPr lang="en-US" sz="2000" err="1"/>
              <a:t>elevane</a:t>
            </a:r>
            <a:r>
              <a:rPr lang="en-US" sz="2000"/>
              <a:t> </a:t>
            </a:r>
            <a:r>
              <a:rPr lang="en-US" sz="2000" err="1"/>
              <a:t>programområde</a:t>
            </a:r>
            <a:r>
              <a:rPr lang="en-US" sz="2000"/>
              <a:t>. </a:t>
            </a:r>
            <a:r>
              <a:rPr lang="en-US" sz="2000" err="1"/>
              <a:t>På</a:t>
            </a:r>
            <a:r>
              <a:rPr lang="en-US" sz="2000"/>
              <a:t> </a:t>
            </a:r>
            <a:r>
              <a:rPr lang="en-US" sz="2000" err="1"/>
              <a:t>studiespesialisering</a:t>
            </a:r>
            <a:r>
              <a:rPr lang="en-US" sz="2000"/>
              <a:t> er det to </a:t>
            </a:r>
            <a:r>
              <a:rPr lang="en-US" sz="2000" err="1"/>
              <a:t>alternativ</a:t>
            </a:r>
            <a:r>
              <a:rPr lang="en-US" sz="2000"/>
              <a:t>: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Realfag</a:t>
            </a:r>
            <a:endParaRPr lang="en-US" sz="200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Språk</a:t>
            </a:r>
            <a:r>
              <a:rPr lang="en-US" sz="2000"/>
              <a:t>, samfunnsfag og </a:t>
            </a:r>
            <a:r>
              <a:rPr lang="en-US" sz="2000" err="1"/>
              <a:t>økonomi</a:t>
            </a:r>
            <a:r>
              <a:rPr lang="en-US" sz="2000"/>
              <a:t> (SSØ)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Når</a:t>
            </a:r>
            <a:r>
              <a:rPr lang="en-US" sz="2000"/>
              <a:t> </a:t>
            </a:r>
            <a:r>
              <a:rPr lang="en-US" sz="2000" err="1"/>
              <a:t>elevane</a:t>
            </a:r>
            <a:r>
              <a:rPr lang="en-US" sz="2000"/>
              <a:t> </a:t>
            </a:r>
            <a:r>
              <a:rPr lang="en-US" sz="2000" err="1"/>
              <a:t>har</a:t>
            </a:r>
            <a:r>
              <a:rPr lang="en-US" sz="2000"/>
              <a:t> </a:t>
            </a:r>
            <a:r>
              <a:rPr lang="en-US" sz="2000" err="1"/>
              <a:t>valt</a:t>
            </a:r>
            <a:r>
              <a:rPr lang="en-US" sz="2000"/>
              <a:t> </a:t>
            </a:r>
            <a:r>
              <a:rPr lang="en-US" sz="2000" err="1"/>
              <a:t>eitt</a:t>
            </a:r>
            <a:r>
              <a:rPr lang="en-US" sz="2000"/>
              <a:t> av </a:t>
            </a:r>
            <a:r>
              <a:rPr lang="en-US" sz="2000" err="1"/>
              <a:t>desse</a:t>
            </a:r>
            <a:r>
              <a:rPr lang="en-US" sz="2000"/>
              <a:t>, vel </a:t>
            </a:r>
            <a:r>
              <a:rPr lang="en-US" sz="2000" err="1"/>
              <a:t>dei</a:t>
            </a:r>
            <a:r>
              <a:rPr lang="en-US" sz="2000"/>
              <a:t> </a:t>
            </a:r>
            <a:r>
              <a:rPr lang="en-US" sz="2000" err="1"/>
              <a:t>skule</a:t>
            </a:r>
            <a:r>
              <a:rPr lang="en-US" sz="2000"/>
              <a:t>.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Legg inn 2 </a:t>
            </a:r>
            <a:r>
              <a:rPr lang="en-US" sz="2000" err="1"/>
              <a:t>eller</a:t>
            </a:r>
            <a:r>
              <a:rPr lang="en-US" sz="2000"/>
              <a:t> 3 </a:t>
            </a:r>
            <a:r>
              <a:rPr lang="en-US" sz="2000" err="1"/>
              <a:t>skular</a:t>
            </a:r>
            <a:r>
              <a:rPr lang="en-US" sz="2000"/>
              <a:t>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Deretter</a:t>
            </a:r>
            <a:r>
              <a:rPr lang="en-US" sz="2000"/>
              <a:t> vel </a:t>
            </a:r>
            <a:r>
              <a:rPr lang="en-US" sz="2000" err="1"/>
              <a:t>dei</a:t>
            </a:r>
            <a:r>
              <a:rPr lang="en-US" sz="2000"/>
              <a:t> </a:t>
            </a:r>
            <a:r>
              <a:rPr lang="en-US" sz="2000" err="1"/>
              <a:t>neste</a:t>
            </a:r>
            <a:r>
              <a:rPr lang="en-US" sz="2000"/>
              <a:t> </a:t>
            </a:r>
            <a:r>
              <a:rPr lang="en-US" sz="2000" err="1"/>
              <a:t>programområde</a:t>
            </a:r>
            <a:r>
              <a:rPr lang="en-US" sz="2000"/>
              <a:t>, og </a:t>
            </a:r>
            <a:r>
              <a:rPr lang="en-US" sz="2000" err="1"/>
              <a:t>legg</a:t>
            </a:r>
            <a:r>
              <a:rPr lang="en-US" sz="2000"/>
              <a:t> inn nye </a:t>
            </a:r>
            <a:r>
              <a:rPr lang="en-US" sz="2000" err="1"/>
              <a:t>skular</a:t>
            </a:r>
            <a:endParaRPr lang="en-US" sz="2000"/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err="1"/>
              <a:t>Søknadsfrist</a:t>
            </a:r>
            <a:r>
              <a:rPr lang="en-US" sz="2200" b="1"/>
              <a:t> 1. mars.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1176924-C8F5-4CD8-B95C-59649862B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69" t="10235" r="10740" b="50529"/>
          <a:stretch/>
        </p:blipFill>
        <p:spPr bwMode="auto">
          <a:xfrm>
            <a:off x="5357525" y="176053"/>
            <a:ext cx="3179996" cy="179681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Rectangle 6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2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452A249-A602-4956-8914-5CA3784A8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7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Valfrie</a:t>
            </a: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programfag</a:t>
            </a: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08140BD-27C1-4B67-BD2E-7B7AA6CA5DA6}"/>
              </a:ext>
            </a:extLst>
          </p:cNvPr>
          <p:cNvSpPr/>
          <p:nvPr/>
        </p:nvSpPr>
        <p:spPr>
          <a:xfrm>
            <a:off x="3125454" y="367409"/>
            <a:ext cx="5662605" cy="6126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I Vigo </a:t>
            </a:r>
            <a:r>
              <a:rPr lang="en-US" sz="2400" err="1"/>
              <a:t>søker</a:t>
            </a:r>
            <a:r>
              <a:rPr lang="en-US" sz="2400"/>
              <a:t> </a:t>
            </a:r>
            <a:r>
              <a:rPr lang="en-US" sz="2400" err="1"/>
              <a:t>elevane</a:t>
            </a:r>
            <a:r>
              <a:rPr lang="en-US" sz="2400"/>
              <a:t> </a:t>
            </a:r>
            <a:r>
              <a:rPr lang="en-US" sz="2400" err="1"/>
              <a:t>på</a:t>
            </a:r>
            <a:r>
              <a:rPr lang="en-US" sz="2400"/>
              <a:t> </a:t>
            </a:r>
            <a:r>
              <a:rPr lang="en-US" sz="2400" err="1"/>
              <a:t>skuleplass</a:t>
            </a:r>
            <a:r>
              <a:rPr lang="en-US" sz="2400"/>
              <a:t> og </a:t>
            </a:r>
            <a:r>
              <a:rPr lang="en-US" sz="2400" err="1"/>
              <a:t>retning</a:t>
            </a:r>
            <a:r>
              <a:rPr lang="en-US" sz="2400"/>
              <a:t> (SSØ </a:t>
            </a:r>
            <a:r>
              <a:rPr lang="en-US" sz="2400" err="1"/>
              <a:t>eller</a:t>
            </a:r>
            <a:r>
              <a:rPr lang="en-US" sz="2400"/>
              <a:t> </a:t>
            </a:r>
            <a:r>
              <a:rPr lang="en-US" sz="2400" err="1"/>
              <a:t>realfag</a:t>
            </a:r>
            <a:r>
              <a:rPr lang="en-US" sz="2400"/>
              <a:t>).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Dei </a:t>
            </a:r>
            <a:r>
              <a:rPr lang="en-US" sz="2400" err="1"/>
              <a:t>må</a:t>
            </a:r>
            <a:r>
              <a:rPr lang="en-US" sz="2400"/>
              <a:t> </a:t>
            </a:r>
            <a:r>
              <a:rPr lang="en-US" sz="2400" err="1"/>
              <a:t>i</a:t>
            </a:r>
            <a:r>
              <a:rPr lang="en-US" sz="2400"/>
              <a:t> </a:t>
            </a:r>
            <a:r>
              <a:rPr lang="en-US" sz="2400" err="1"/>
              <a:t>tillegg</a:t>
            </a:r>
            <a:r>
              <a:rPr lang="en-US" sz="2400"/>
              <a:t> </a:t>
            </a:r>
            <a:r>
              <a:rPr lang="en-US" sz="2400" err="1"/>
              <a:t>søke</a:t>
            </a:r>
            <a:r>
              <a:rPr lang="en-US" sz="2400"/>
              <a:t> </a:t>
            </a:r>
            <a:r>
              <a:rPr lang="en-US" sz="2400" b="1" err="1"/>
              <a:t>programfag</a:t>
            </a:r>
            <a:r>
              <a:rPr lang="en-US" sz="2400"/>
              <a:t> her </a:t>
            </a:r>
            <a:r>
              <a:rPr lang="en-US" sz="2400" err="1"/>
              <a:t>på</a:t>
            </a:r>
            <a:r>
              <a:rPr lang="en-US" sz="2400"/>
              <a:t> </a:t>
            </a:r>
            <a:r>
              <a:rPr lang="en-US" sz="2400" err="1"/>
              <a:t>skulen</a:t>
            </a:r>
            <a:r>
              <a:rPr lang="en-US" sz="2400"/>
              <a:t>.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Dette valet er </a:t>
            </a:r>
            <a:r>
              <a:rPr lang="en-US" sz="2400" err="1"/>
              <a:t>uavhengig</a:t>
            </a:r>
            <a:r>
              <a:rPr lang="en-US" sz="2400"/>
              <a:t> av </a:t>
            </a:r>
            <a:r>
              <a:rPr lang="en-US" sz="2400" err="1"/>
              <a:t>søknad</a:t>
            </a:r>
            <a:r>
              <a:rPr lang="en-US" sz="2400"/>
              <a:t> om </a:t>
            </a:r>
            <a:r>
              <a:rPr lang="en-US" sz="2400" err="1"/>
              <a:t>skuleplass</a:t>
            </a:r>
            <a:r>
              <a:rPr lang="en-US" sz="2400"/>
              <a:t>.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/>
              <a:t>Elevar</a:t>
            </a:r>
            <a:r>
              <a:rPr lang="en-US" sz="2400"/>
              <a:t> </a:t>
            </a:r>
            <a:r>
              <a:rPr lang="en-US" sz="2400" err="1"/>
              <a:t>som</a:t>
            </a:r>
            <a:r>
              <a:rPr lang="en-US" sz="2400"/>
              <a:t> </a:t>
            </a:r>
            <a:r>
              <a:rPr lang="en-US" sz="2400" err="1"/>
              <a:t>byter</a:t>
            </a:r>
            <a:r>
              <a:rPr lang="en-US" sz="2400"/>
              <a:t> </a:t>
            </a:r>
            <a:r>
              <a:rPr lang="en-US" sz="2400" err="1"/>
              <a:t>skule</a:t>
            </a:r>
            <a:r>
              <a:rPr lang="en-US" sz="2400"/>
              <a:t> </a:t>
            </a:r>
            <a:r>
              <a:rPr lang="en-US" sz="2400" err="1"/>
              <a:t>må</a:t>
            </a:r>
            <a:r>
              <a:rPr lang="en-US" sz="2400"/>
              <a:t> </a:t>
            </a:r>
            <a:r>
              <a:rPr lang="en-US" sz="2400" err="1"/>
              <a:t>altså</a:t>
            </a:r>
            <a:r>
              <a:rPr lang="en-US" sz="2400"/>
              <a:t> </a:t>
            </a:r>
            <a:r>
              <a:rPr lang="en-US" sz="2400" err="1"/>
              <a:t>søke</a:t>
            </a:r>
            <a:r>
              <a:rPr lang="en-US" sz="2400"/>
              <a:t> fag </a:t>
            </a:r>
            <a:r>
              <a:rPr lang="en-US" sz="2400" err="1"/>
              <a:t>på</a:t>
            </a:r>
            <a:r>
              <a:rPr lang="en-US" sz="2400"/>
              <a:t> </a:t>
            </a:r>
            <a:r>
              <a:rPr lang="en-US" sz="2400" err="1"/>
              <a:t>ny</a:t>
            </a:r>
            <a:r>
              <a:rPr lang="en-US" sz="2400"/>
              <a:t> </a:t>
            </a:r>
            <a:r>
              <a:rPr lang="en-US" sz="2400" err="1"/>
              <a:t>skule</a:t>
            </a:r>
            <a:r>
              <a:rPr lang="en-US" sz="2400"/>
              <a:t> </a:t>
            </a:r>
            <a:r>
              <a:rPr lang="en-US" sz="2400" err="1"/>
              <a:t>etter</a:t>
            </a:r>
            <a:r>
              <a:rPr lang="en-US" sz="2400"/>
              <a:t> </a:t>
            </a:r>
            <a:r>
              <a:rPr lang="en-US" sz="2400" err="1"/>
              <a:t>sommaren</a:t>
            </a:r>
            <a:r>
              <a:rPr lang="en-US" sz="240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/>
              <a:t>På</a:t>
            </a:r>
            <a:r>
              <a:rPr lang="en-US" sz="2400"/>
              <a:t> vg2 vel </a:t>
            </a:r>
            <a:r>
              <a:rPr lang="en-US" sz="2400" err="1"/>
              <a:t>ein</a:t>
            </a:r>
            <a:r>
              <a:rPr lang="en-US" sz="2400"/>
              <a:t> fire </a:t>
            </a:r>
            <a:r>
              <a:rPr lang="en-US" sz="2400" err="1"/>
              <a:t>programfag</a:t>
            </a:r>
            <a:r>
              <a:rPr lang="en-US" sz="2400"/>
              <a:t> </a:t>
            </a:r>
            <a:r>
              <a:rPr lang="en-US" sz="2400" err="1"/>
              <a:t>inkludert</a:t>
            </a:r>
            <a:r>
              <a:rPr lang="en-US" sz="2400"/>
              <a:t> </a:t>
            </a:r>
            <a:r>
              <a:rPr lang="en-US" sz="2400" err="1"/>
              <a:t>matematikk</a:t>
            </a:r>
            <a:r>
              <a:rPr lang="en-US" sz="240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To av </a:t>
            </a:r>
            <a:r>
              <a:rPr lang="en-US" sz="2400" err="1"/>
              <a:t>desse</a:t>
            </a:r>
            <a:r>
              <a:rPr lang="en-US" sz="2400"/>
              <a:t> </a:t>
            </a:r>
            <a:r>
              <a:rPr lang="en-US" sz="2400" err="1"/>
              <a:t>må</a:t>
            </a:r>
            <a:r>
              <a:rPr lang="en-US" sz="2400"/>
              <a:t> </a:t>
            </a:r>
            <a:r>
              <a:rPr lang="en-US" sz="2400" err="1"/>
              <a:t>ein</a:t>
            </a:r>
            <a:r>
              <a:rPr lang="en-US" sz="2400"/>
              <a:t> ha </a:t>
            </a:r>
            <a:r>
              <a:rPr lang="en-US" sz="2400" err="1"/>
              <a:t>fordjupning</a:t>
            </a:r>
            <a:r>
              <a:rPr lang="en-US" sz="2400"/>
              <a:t> </a:t>
            </a:r>
            <a:r>
              <a:rPr lang="en-US" sz="2400" err="1"/>
              <a:t>i</a:t>
            </a:r>
            <a:r>
              <a:rPr lang="en-US" sz="2400"/>
              <a:t>, </a:t>
            </a:r>
            <a:r>
              <a:rPr lang="en-US" sz="2400" err="1"/>
              <a:t>altså</a:t>
            </a:r>
            <a:r>
              <a:rPr lang="en-US" sz="2400"/>
              <a:t> </a:t>
            </a:r>
            <a:r>
              <a:rPr lang="en-US" sz="2400" err="1"/>
              <a:t>gå</a:t>
            </a:r>
            <a:r>
              <a:rPr lang="en-US" sz="2400"/>
              <a:t> </a:t>
            </a:r>
            <a:r>
              <a:rPr lang="en-US" sz="2400" err="1"/>
              <a:t>vidare</a:t>
            </a:r>
            <a:r>
              <a:rPr lang="en-US" sz="2400"/>
              <a:t> med </a:t>
            </a:r>
            <a:r>
              <a:rPr lang="en-US" sz="2400" err="1"/>
              <a:t>dei</a:t>
            </a:r>
            <a:r>
              <a:rPr lang="en-US" sz="2400"/>
              <a:t> same </a:t>
            </a:r>
            <a:r>
              <a:rPr lang="en-US" sz="2400" err="1"/>
              <a:t>på</a:t>
            </a:r>
            <a:r>
              <a:rPr lang="en-US" sz="2400"/>
              <a:t> vg3.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For at me </a:t>
            </a:r>
            <a:r>
              <a:rPr lang="en-US" sz="2400" err="1"/>
              <a:t>skal</a:t>
            </a:r>
            <a:r>
              <a:rPr lang="en-US" sz="2400"/>
              <a:t> </a:t>
            </a:r>
            <a:r>
              <a:rPr lang="en-US" sz="2400" err="1"/>
              <a:t>kunne</a:t>
            </a:r>
            <a:r>
              <a:rPr lang="en-US" sz="2400"/>
              <a:t> </a:t>
            </a:r>
            <a:r>
              <a:rPr lang="en-US" sz="2400" err="1"/>
              <a:t>garantere</a:t>
            </a:r>
            <a:r>
              <a:rPr lang="en-US" sz="2400"/>
              <a:t> </a:t>
            </a:r>
            <a:r>
              <a:rPr lang="en-US" sz="2400" err="1"/>
              <a:t>vitnemål</a:t>
            </a:r>
            <a:r>
              <a:rPr lang="en-US" sz="2400"/>
              <a:t>, </a:t>
            </a:r>
            <a:r>
              <a:rPr lang="en-US" sz="2400" err="1"/>
              <a:t>må</a:t>
            </a:r>
            <a:r>
              <a:rPr lang="en-US" sz="2400"/>
              <a:t> </a:t>
            </a:r>
            <a:r>
              <a:rPr lang="en-US" sz="2400" err="1"/>
              <a:t>elevane</a:t>
            </a:r>
            <a:r>
              <a:rPr lang="en-US" sz="2400"/>
              <a:t> ha </a:t>
            </a:r>
            <a:r>
              <a:rPr lang="en-US" sz="2400" err="1"/>
              <a:t>tre</a:t>
            </a:r>
            <a:r>
              <a:rPr lang="en-US" sz="2400"/>
              <a:t> av </a:t>
            </a:r>
            <a:r>
              <a:rPr lang="en-US" sz="2400" err="1"/>
              <a:t>faga</a:t>
            </a:r>
            <a:r>
              <a:rPr lang="en-US" sz="2400"/>
              <a:t> </a:t>
            </a:r>
            <a:r>
              <a:rPr lang="en-US" sz="2400" err="1"/>
              <a:t>innanfor</a:t>
            </a:r>
            <a:r>
              <a:rPr lang="en-US" sz="2400"/>
              <a:t> </a:t>
            </a:r>
            <a:r>
              <a:rPr lang="en-US" sz="2400" err="1"/>
              <a:t>sitt</a:t>
            </a:r>
            <a:r>
              <a:rPr lang="en-US" sz="2400"/>
              <a:t> </a:t>
            </a:r>
            <a:r>
              <a:rPr lang="en-US" sz="2400" err="1"/>
              <a:t>programområde</a:t>
            </a:r>
            <a:r>
              <a:rPr lang="en-US" sz="240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1497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Molekyler">
            <a:extLst>
              <a:ext uri="{FF2B5EF4-FFF2-40B4-BE49-F238E27FC236}">
                <a16:creationId xmlns:a16="http://schemas.microsoft.com/office/drawing/2014/main" id="{698CF2E9-C7FD-49AD-8C72-2F6BE55E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r="11763" b="-1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82B026-BA22-4598-9142-6200AAFE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62" y="495651"/>
            <a:ext cx="3213057" cy="1463464"/>
          </a:xfr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8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Kva</a:t>
            </a:r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er </a:t>
            </a:r>
            <a:r>
              <a:rPr lang="en-US" sz="48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realfag</a:t>
            </a:r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B75A67A-F6F1-4259-92E0-151827CD7F40}"/>
              </a:ext>
            </a:extLst>
          </p:cNvPr>
          <p:cNvSpPr txBox="1"/>
          <p:nvPr/>
        </p:nvSpPr>
        <p:spPr>
          <a:xfrm>
            <a:off x="309530" y="2454765"/>
            <a:ext cx="3323522" cy="4191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latin typeface="Calibri "/>
              </a:rPr>
              <a:t>Matematikk</a:t>
            </a:r>
            <a:r>
              <a:rPr lang="en-US" sz="2400">
                <a:latin typeface="Calibri "/>
              </a:rPr>
              <a:t> (R </a:t>
            </a:r>
            <a:r>
              <a:rPr lang="en-US" sz="2400" err="1">
                <a:latin typeface="Calibri "/>
              </a:rPr>
              <a:t>eller</a:t>
            </a:r>
            <a:r>
              <a:rPr lang="en-US" sz="2400">
                <a:latin typeface="Calibri "/>
              </a:rPr>
              <a:t> S)</a:t>
            </a: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latin typeface="Calibri "/>
              </a:rPr>
              <a:t>Biologi</a:t>
            </a:r>
            <a:endParaRPr lang="en-US" sz="2400">
              <a:latin typeface="Calibri "/>
            </a:endParaRP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latin typeface="Calibri "/>
              </a:rPr>
              <a:t>Kjemi</a:t>
            </a:r>
            <a:endParaRPr lang="en-US" sz="2400">
              <a:latin typeface="Calibri "/>
            </a:endParaRP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latin typeface="Calibri "/>
              </a:rPr>
              <a:t>Fysikk</a:t>
            </a:r>
            <a:endParaRPr lang="en-US" sz="2400">
              <a:latin typeface="Calibri "/>
            </a:endParaRP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latin typeface="Calibri "/>
              </a:rPr>
              <a:t>Geofag</a:t>
            </a:r>
            <a:endParaRPr lang="en-US" sz="2400">
              <a:latin typeface="Calibri "/>
            </a:endParaRP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latin typeface="Calibri "/>
              </a:rPr>
              <a:t>Informasjonsteknologi</a:t>
            </a:r>
            <a:endParaRPr lang="en-US" sz="2400">
              <a:latin typeface="Calibri 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2400">
              <a:latin typeface="Calibri "/>
            </a:endParaRP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 "/>
              </a:rPr>
              <a:t>Du </a:t>
            </a:r>
            <a:r>
              <a:rPr lang="en-US" sz="2400" err="1">
                <a:latin typeface="Calibri "/>
              </a:rPr>
              <a:t>får</a:t>
            </a:r>
            <a:r>
              <a:rPr lang="en-US" sz="2400">
                <a:latin typeface="Calibri "/>
              </a:rPr>
              <a:t> </a:t>
            </a:r>
            <a:r>
              <a:rPr lang="en-US" sz="2400" err="1">
                <a:latin typeface="Calibri "/>
              </a:rPr>
              <a:t>tilleggspoeng</a:t>
            </a:r>
            <a:r>
              <a:rPr lang="en-US" sz="2400">
                <a:latin typeface="Calibri "/>
              </a:rPr>
              <a:t> for å </a:t>
            </a:r>
            <a:r>
              <a:rPr lang="en-US" sz="2400" err="1">
                <a:latin typeface="Calibri "/>
              </a:rPr>
              <a:t>velje</a:t>
            </a:r>
            <a:r>
              <a:rPr lang="en-US" sz="2400">
                <a:latin typeface="Calibri "/>
              </a:rPr>
              <a:t> </a:t>
            </a:r>
            <a:r>
              <a:rPr lang="en-US" sz="2400" err="1">
                <a:latin typeface="Calibri "/>
              </a:rPr>
              <a:t>realfag</a:t>
            </a:r>
            <a:endParaRPr lang="en-US" sz="2400">
              <a:latin typeface="Calibri "/>
            </a:endParaRP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9100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 descr="Kalkulator og matematikk verktøy på en overflate">
            <a:extLst>
              <a:ext uri="{FF2B5EF4-FFF2-40B4-BE49-F238E27FC236}">
                <a16:creationId xmlns:a16="http://schemas.microsoft.com/office/drawing/2014/main" id="{9DD9C903-10A7-41AD-9B2A-349AC5EE5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9091" r="37588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AFE136-37C7-4BDD-A16C-92B2D6C1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Realfag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07762F7-165F-4321-82D8-2FD21EDFAA12}"/>
              </a:ext>
            </a:extLst>
          </p:cNvPr>
          <p:cNvSpPr txBox="1"/>
          <p:nvPr/>
        </p:nvSpPr>
        <p:spPr>
          <a:xfrm>
            <a:off x="278319" y="2718054"/>
            <a:ext cx="4405823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err="1"/>
              <a:t>Elevane</a:t>
            </a:r>
            <a:r>
              <a:rPr lang="en-US" sz="2800"/>
              <a:t> </a:t>
            </a:r>
            <a:r>
              <a:rPr lang="en-US" sz="2800" err="1"/>
              <a:t>må</a:t>
            </a:r>
            <a:r>
              <a:rPr lang="en-US" sz="2800"/>
              <a:t> </a:t>
            </a:r>
            <a:r>
              <a:rPr lang="en-US" sz="2800" err="1"/>
              <a:t>velje</a:t>
            </a:r>
            <a:r>
              <a:rPr lang="en-US" sz="2800"/>
              <a:t> S </a:t>
            </a:r>
            <a:r>
              <a:rPr lang="en-US" sz="2800" err="1"/>
              <a:t>eller</a:t>
            </a:r>
            <a:r>
              <a:rPr lang="en-US" sz="2800"/>
              <a:t> R-matte + 2 </a:t>
            </a:r>
            <a:r>
              <a:rPr lang="en-US" sz="2800" err="1"/>
              <a:t>andre</a:t>
            </a:r>
            <a:r>
              <a:rPr lang="en-US" sz="2800"/>
              <a:t> </a:t>
            </a:r>
            <a:r>
              <a:rPr lang="en-US" sz="2800" err="1"/>
              <a:t>realfag</a:t>
            </a:r>
            <a:endParaRPr lang="en-US" sz="2800"/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800"/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/>
              <a:t>Det </a:t>
            </a:r>
            <a:r>
              <a:rPr lang="en-US" sz="2800" err="1"/>
              <a:t>fjerde</a:t>
            </a:r>
            <a:r>
              <a:rPr lang="en-US" sz="2800"/>
              <a:t> </a:t>
            </a:r>
            <a:r>
              <a:rPr lang="en-US" sz="2800" err="1"/>
              <a:t>faget</a:t>
            </a:r>
            <a:r>
              <a:rPr lang="en-US" sz="2800"/>
              <a:t> </a:t>
            </a:r>
            <a:r>
              <a:rPr lang="en-US" sz="2800" err="1"/>
              <a:t>kan</a:t>
            </a:r>
            <a:r>
              <a:rPr lang="en-US" sz="2800"/>
              <a:t> </a:t>
            </a:r>
            <a:r>
              <a:rPr lang="en-US" sz="2800" err="1"/>
              <a:t>vere</a:t>
            </a:r>
            <a:r>
              <a:rPr lang="en-US" sz="2800"/>
              <a:t> </a:t>
            </a:r>
            <a:r>
              <a:rPr lang="en-US" sz="2800" err="1"/>
              <a:t>frå</a:t>
            </a:r>
            <a:r>
              <a:rPr lang="en-US" sz="2800"/>
              <a:t> </a:t>
            </a:r>
            <a:r>
              <a:rPr lang="en-US" sz="2800" err="1"/>
              <a:t>eit</a:t>
            </a:r>
            <a:r>
              <a:rPr lang="en-US" sz="2800"/>
              <a:t> anna </a:t>
            </a:r>
            <a:r>
              <a:rPr lang="en-US" sz="2800" err="1"/>
              <a:t>programområde</a:t>
            </a:r>
            <a:r>
              <a:rPr lang="en-US" sz="2800"/>
              <a:t>, </a:t>
            </a:r>
            <a:r>
              <a:rPr lang="en-US" sz="2800" err="1"/>
              <a:t>t.d.</a:t>
            </a:r>
            <a:r>
              <a:rPr lang="en-US" sz="2800"/>
              <a:t> </a:t>
            </a:r>
            <a:r>
              <a:rPr lang="en-US" sz="2800" err="1"/>
              <a:t>idrett</a:t>
            </a:r>
            <a:r>
              <a:rPr lang="en-US" sz="2800"/>
              <a:t>, SSØ </a:t>
            </a:r>
            <a:r>
              <a:rPr lang="en-US" sz="2800" err="1"/>
              <a:t>eller</a:t>
            </a:r>
            <a:r>
              <a:rPr lang="en-US" sz="2800"/>
              <a:t> </a:t>
            </a:r>
            <a:r>
              <a:rPr lang="en-US" sz="2800" err="1"/>
              <a:t>meir</a:t>
            </a:r>
            <a:r>
              <a:rPr lang="en-US" sz="2800"/>
              <a:t> </a:t>
            </a:r>
            <a:r>
              <a:rPr lang="en-US" sz="2800" err="1"/>
              <a:t>realfag</a:t>
            </a:r>
            <a:endParaRPr lang="en-US" sz="280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06681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31E46B-5FAF-466A-98BE-C584C4E6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Kva</a:t>
            </a:r>
            <a:r>
              <a:rPr 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fag </a:t>
            </a:r>
            <a:r>
              <a:rPr lang="en-US" sz="3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treng</a:t>
            </a:r>
            <a:r>
              <a:rPr 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3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bestemte</a:t>
            </a:r>
            <a:r>
              <a:rPr 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studium</a:t>
            </a:r>
            <a:r>
              <a:rPr 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95CE65A-70EC-4EF9-92CF-2401398F8829}"/>
              </a:ext>
            </a:extLst>
          </p:cNvPr>
          <p:cNvSpPr txBox="1"/>
          <p:nvPr/>
        </p:nvSpPr>
        <p:spPr>
          <a:xfrm>
            <a:off x="443039" y="2330505"/>
            <a:ext cx="3419569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Medisin</a:t>
            </a:r>
            <a:r>
              <a:rPr lang="en-US" sz="2000"/>
              <a:t>, </a:t>
            </a:r>
            <a:r>
              <a:rPr lang="en-US" sz="2000" err="1"/>
              <a:t>odontologi</a:t>
            </a:r>
            <a:r>
              <a:rPr lang="en-US" sz="2000"/>
              <a:t> og </a:t>
            </a:r>
            <a:r>
              <a:rPr lang="en-US" sz="2000" err="1"/>
              <a:t>farmasi</a:t>
            </a:r>
            <a:r>
              <a:rPr lang="en-US" sz="2000"/>
              <a:t>: R1 </a:t>
            </a:r>
            <a:r>
              <a:rPr lang="en-US" sz="2000" err="1"/>
              <a:t>eller</a:t>
            </a:r>
            <a:r>
              <a:rPr lang="en-US" sz="2000"/>
              <a:t> S1+2/FY1/Kj1+Kj2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Ingeniør</a:t>
            </a:r>
            <a:r>
              <a:rPr lang="en-US" sz="2000"/>
              <a:t>: R1+R2/FY1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Mange </a:t>
            </a:r>
            <a:r>
              <a:rPr lang="en-US" sz="2000" err="1"/>
              <a:t>realfagsstudium</a:t>
            </a:r>
            <a:r>
              <a:rPr lang="en-US" sz="2000"/>
              <a:t> </a:t>
            </a:r>
            <a:r>
              <a:rPr lang="en-US" sz="2000" err="1"/>
              <a:t>krev</a:t>
            </a:r>
            <a:r>
              <a:rPr lang="en-US" sz="2000"/>
              <a:t> R1+R2 og </a:t>
            </a:r>
            <a:r>
              <a:rPr lang="en-US" sz="2000" err="1"/>
              <a:t>eit</a:t>
            </a:r>
            <a:r>
              <a:rPr lang="en-US" sz="2000"/>
              <a:t> anna </a:t>
            </a:r>
            <a:r>
              <a:rPr lang="en-US" sz="2000" err="1"/>
              <a:t>realfag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2 </a:t>
            </a:r>
            <a:r>
              <a:rPr lang="en-US" sz="2000" err="1"/>
              <a:t>år</a:t>
            </a:r>
            <a:r>
              <a:rPr lang="en-US" sz="2000"/>
              <a:t> </a:t>
            </a:r>
            <a:r>
              <a:rPr lang="en-US" sz="2000">
                <a:sym typeface="Wingdings" panose="05000000000000000000" pitchFamily="2" charset="2"/>
              </a:rPr>
              <a:t> </a:t>
            </a:r>
            <a:r>
              <a:rPr lang="en-US" sz="2000" err="1">
                <a:sym typeface="Wingdings" panose="05000000000000000000" pitchFamily="2" charset="2"/>
              </a:rPr>
              <a:t>sjekk</a:t>
            </a:r>
            <a:r>
              <a:rPr lang="en-US" sz="2000">
                <a:sym typeface="Wingdings" panose="05000000000000000000" pitchFamily="2" charset="2"/>
              </a:rPr>
              <a:t> </a:t>
            </a:r>
            <a:r>
              <a:rPr lang="en-US" sz="2000" err="1">
                <a:sym typeface="Wingdings" panose="05000000000000000000" pitchFamily="2" charset="2"/>
              </a:rPr>
              <a:t>på</a:t>
            </a:r>
            <a:r>
              <a:rPr lang="en-US" sz="2000">
                <a:sym typeface="Wingdings" panose="05000000000000000000" pitchFamily="2" charset="2"/>
              </a:rPr>
              <a:t> utdanning.no </a:t>
            </a:r>
            <a:r>
              <a:rPr lang="en-US" sz="2000" err="1">
                <a:sym typeface="Wingdings" panose="05000000000000000000" pitchFamily="2" charset="2"/>
              </a:rPr>
              <a:t>eller</a:t>
            </a:r>
            <a:r>
              <a:rPr lang="en-US" sz="2000">
                <a:sym typeface="Wingdings" panose="05000000000000000000" pitchFamily="2" charset="2"/>
              </a:rPr>
              <a:t> </a:t>
            </a:r>
            <a:r>
              <a:rPr lang="en-US" sz="2000" err="1">
                <a:sym typeface="Wingdings" panose="05000000000000000000" pitchFamily="2" charset="2"/>
              </a:rPr>
              <a:t>universiteta</a:t>
            </a:r>
            <a:r>
              <a:rPr lang="en-US" sz="2000">
                <a:sym typeface="Wingdings" panose="05000000000000000000" pitchFamily="2" charset="2"/>
              </a:rPr>
              <a:t> sine </a:t>
            </a:r>
            <a:r>
              <a:rPr lang="en-US" sz="2000" err="1">
                <a:sym typeface="Wingdings" panose="05000000000000000000" pitchFamily="2" charset="2"/>
              </a:rPr>
              <a:t>nettsider</a:t>
            </a:r>
            <a:r>
              <a:rPr lang="en-US" sz="2000">
                <a:sym typeface="Wingdings" panose="05000000000000000000" pitchFamily="2" charset="2"/>
              </a:rPr>
              <a:t>.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Ingeniører med digital nettbrett og projiserte planer">
            <a:extLst>
              <a:ext uri="{FF2B5EF4-FFF2-40B4-BE49-F238E27FC236}">
                <a16:creationId xmlns:a16="http://schemas.microsoft.com/office/drawing/2014/main" id="{BC12BC72-0830-4919-9992-55018B2B5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3" r="6733" b="1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90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Office PowerPoint</Application>
  <PresentationFormat>Skjermfremvisning (4:3)</PresentationFormat>
  <Paragraphs>136</Paragraphs>
  <Slides>22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</vt:lpstr>
      <vt:lpstr>Calibri Light</vt:lpstr>
      <vt:lpstr>Times New Roman</vt:lpstr>
      <vt:lpstr>Verdana</vt:lpstr>
      <vt:lpstr>Office tema</vt:lpstr>
      <vt:lpstr>Fagval  STUDIESPESIALISERANDE</vt:lpstr>
      <vt:lpstr>Kven er me?</vt:lpstr>
      <vt:lpstr>PowerPoint-presentasjon</vt:lpstr>
      <vt:lpstr>Fagoverversikt vg1</vt:lpstr>
      <vt:lpstr>Vg2: Vigo.no</vt:lpstr>
      <vt:lpstr>Valfrie programfag</vt:lpstr>
      <vt:lpstr>Kva er realfag?</vt:lpstr>
      <vt:lpstr>Realfag</vt:lpstr>
      <vt:lpstr>Kva fag treng du til bestemte studium?</vt:lpstr>
      <vt:lpstr>PowerPoint-presentasjon</vt:lpstr>
      <vt:lpstr>Samfunnsfag, språk og økonomi</vt:lpstr>
      <vt:lpstr>Vg2 – svært få fellesfag</vt:lpstr>
      <vt:lpstr>Eksempel på blokkskjema:</vt:lpstr>
      <vt:lpstr>Informasjon til elevane</vt:lpstr>
      <vt:lpstr>Team for fagvalgsinformasjon</vt:lpstr>
      <vt:lpstr>PowerPoint-presentasjon</vt:lpstr>
      <vt:lpstr>Eksempel på fagpresentasjon</vt:lpstr>
      <vt:lpstr>PowerPoint-presentasjon</vt:lpstr>
      <vt:lpstr>PowerPoint-presentasjon</vt:lpstr>
      <vt:lpstr>Elevkvardagen på Bryne vgs</vt:lpstr>
      <vt:lpstr>Ta gjerne kontakt!</vt:lpstr>
      <vt:lpstr>Takk for oss!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Fagval  STUDIESPESIALISERANDE</dc:title>
  <dc:creator>Tove Iren Lea</dc:creator>
  <cp:lastModifiedBy>Randi Hadland</cp:lastModifiedBy>
  <cp:revision>1</cp:revision>
  <dcterms:created xsi:type="dcterms:W3CDTF">2020-11-24T12:26:09Z</dcterms:created>
  <dcterms:modified xsi:type="dcterms:W3CDTF">2021-12-06T16:12:31Z</dcterms:modified>
</cp:coreProperties>
</file>